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4" r:id="rId6"/>
    <p:sldId id="262" r:id="rId7"/>
    <p:sldId id="261" r:id="rId8"/>
    <p:sldId id="263" r:id="rId9"/>
    <p:sldId id="265" r:id="rId10"/>
    <p:sldId id="257"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4F7AF46-5376-4879-98F1-EB56B4320F23}" type="datetimeFigureOut">
              <a:rPr lang="es-ES" smtClean="0"/>
              <a:pPr/>
              <a:t>21/05/2013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D6581FA-B404-4622-AC53-F939E215B17E}"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7AF46-5376-4879-98F1-EB56B4320F23}" type="datetimeFigureOut">
              <a:rPr lang="es-ES" smtClean="0"/>
              <a:pPr/>
              <a:t>21/05/2013</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581FA-B404-4622-AC53-F939E215B17E}"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7.xml"/><Relationship Id="rId4" Type="http://schemas.openxmlformats.org/officeDocument/2006/relationships/image" Target="../media/image28.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cmapspublic2.ihmc.us/rid=1KM5C9BVQ-1H6JLJ8-1F0D/4%20subsistemas%20de%20la%20Tierra.png"/>
          <p:cNvPicPr>
            <a:picLocks noChangeAspect="1" noChangeArrowheads="1"/>
          </p:cNvPicPr>
          <p:nvPr/>
        </p:nvPicPr>
        <p:blipFill>
          <a:blip r:embed="rId2" cstate="print"/>
          <a:srcRect/>
          <a:stretch>
            <a:fillRect/>
          </a:stretch>
        </p:blipFill>
        <p:spPr bwMode="auto">
          <a:xfrm>
            <a:off x="2339752" y="2420888"/>
            <a:ext cx="4781550" cy="4733925"/>
          </a:xfrm>
          <a:prstGeom prst="rect">
            <a:avLst/>
          </a:prstGeom>
          <a:noFill/>
        </p:spPr>
      </p:pic>
      <p:sp>
        <p:nvSpPr>
          <p:cNvPr id="6" name="5 CuadroTexto"/>
          <p:cNvSpPr txBox="1"/>
          <p:nvPr/>
        </p:nvSpPr>
        <p:spPr>
          <a:xfrm>
            <a:off x="1259632" y="476672"/>
            <a:ext cx="6696744" cy="1754326"/>
          </a:xfrm>
          <a:prstGeom prst="rect">
            <a:avLst/>
          </a:prstGeom>
          <a:noFill/>
        </p:spPr>
        <p:txBody>
          <a:bodyPr wrap="square" rtlCol="0">
            <a:spAutoFit/>
          </a:bodyPr>
          <a:lstStyle/>
          <a:p>
            <a:pPr algn="ctr"/>
            <a:r>
              <a:rPr lang="es-ES" sz="5400" b="1" dirty="0" smtClean="0">
                <a:latin typeface="+mj-lt"/>
              </a:rPr>
              <a:t>Subsistemas de la tierra</a:t>
            </a:r>
            <a:endParaRPr lang="es-ES" sz="5400" b="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51520" y="260648"/>
            <a:ext cx="8496944" cy="3231654"/>
          </a:xfrm>
          <a:prstGeom prst="rect">
            <a:avLst/>
          </a:prstGeom>
        </p:spPr>
        <p:txBody>
          <a:bodyPr wrap="square">
            <a:spAutoFit/>
          </a:bodyPr>
          <a:lstStyle/>
          <a:p>
            <a:pPr algn="just"/>
            <a:r>
              <a:rPr lang="es-HN" sz="3600" b="1" dirty="0" smtClean="0"/>
              <a:t>Placa </a:t>
            </a:r>
            <a:r>
              <a:rPr lang="es-HN" sz="3600" b="1" dirty="0"/>
              <a:t>c</a:t>
            </a:r>
            <a:r>
              <a:rPr lang="es-HN" sz="3600" b="1" dirty="0" smtClean="0"/>
              <a:t>onvergente: </a:t>
            </a:r>
            <a:r>
              <a:rPr lang="es-HN" sz="2800" dirty="0" smtClean="0"/>
              <a:t>Un </a:t>
            </a:r>
            <a:r>
              <a:rPr lang="es-HN" sz="2800" dirty="0"/>
              <a:t>borde convergente o "destructivo" es el borde de choque entre dos placas tectónicas. Cuando en el borde convergente una de las placas de la litosfera se hunde debajo de la otra consumiéndose en el manto se habla de</a:t>
            </a:r>
            <a:r>
              <a:rPr lang="es-HN" sz="2800" b="1" dirty="0"/>
              <a:t> subducción</a:t>
            </a:r>
            <a:r>
              <a:rPr lang="es-HN" sz="2800" dirty="0"/>
              <a:t>. Este tipo de bordes lleva a la </a:t>
            </a:r>
            <a:r>
              <a:rPr lang="es-HN" sz="2800" dirty="0" smtClean="0"/>
              <a:t>produce elevaciones, volcanes y sismos.</a:t>
            </a:r>
            <a:endParaRPr lang="es-ES" sz="2800" dirty="0"/>
          </a:p>
        </p:txBody>
      </p:sp>
      <p:pic>
        <p:nvPicPr>
          <p:cNvPr id="8" name="Picture 3"/>
          <p:cNvPicPr>
            <a:picLocks noChangeAspect="1" noChangeArrowheads="1"/>
          </p:cNvPicPr>
          <p:nvPr/>
        </p:nvPicPr>
        <p:blipFill>
          <a:blip r:embed="rId2" cstate="print"/>
          <a:srcRect/>
          <a:stretch>
            <a:fillRect/>
          </a:stretch>
        </p:blipFill>
        <p:spPr bwMode="auto">
          <a:xfrm>
            <a:off x="2133254" y="3068960"/>
            <a:ext cx="5319066" cy="34563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2536" y="548680"/>
            <a:ext cx="9001000" cy="3170099"/>
          </a:xfrm>
          <a:prstGeom prst="rect">
            <a:avLst/>
          </a:prstGeom>
        </p:spPr>
        <p:txBody>
          <a:bodyPr wrap="square">
            <a:spAutoFit/>
          </a:bodyPr>
          <a:lstStyle/>
          <a:p>
            <a:pPr lvl="1" algn="just"/>
            <a:r>
              <a:rPr lang="es-HN" sz="3200" b="1" dirty="0" smtClean="0"/>
              <a:t>Placa de transformación: </a:t>
            </a:r>
            <a:r>
              <a:rPr lang="es-HN" sz="2800" dirty="0" smtClean="0"/>
              <a:t>El movimiento a lo largo de el bloque de roca a un lado de la falla se mueve en una dirección mientras que el bloque de roca del lado opuesto de la falla se mueve en dirección opuesta.</a:t>
            </a:r>
          </a:p>
          <a:p>
            <a:pPr lvl="1" algn="just"/>
            <a:r>
              <a:rPr lang="es-HN" sz="2800" dirty="0" smtClean="0"/>
              <a:t>Las fallas de desgarre no dan origen a precipicios o terremotos porque los bloques de roca no se mueven hacia arriba o abajo en relación al otro.</a:t>
            </a:r>
            <a:endParaRPr lang="es-ES" sz="2400" dirty="0"/>
          </a:p>
        </p:txBody>
      </p:sp>
      <p:pic>
        <p:nvPicPr>
          <p:cNvPr id="3" name="Picture 2"/>
          <p:cNvPicPr>
            <a:picLocks noChangeAspect="1" noChangeArrowheads="1"/>
          </p:cNvPicPr>
          <p:nvPr/>
        </p:nvPicPr>
        <p:blipFill>
          <a:blip r:embed="rId2" cstate="print"/>
          <a:srcRect/>
          <a:stretch>
            <a:fillRect/>
          </a:stretch>
        </p:blipFill>
        <p:spPr bwMode="auto">
          <a:xfrm>
            <a:off x="2339752" y="3861047"/>
            <a:ext cx="5544616" cy="2735899"/>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60648"/>
            <a:ext cx="7632848" cy="1077218"/>
          </a:xfrm>
          <a:prstGeom prst="rect">
            <a:avLst/>
          </a:prstGeom>
          <a:noFill/>
        </p:spPr>
        <p:txBody>
          <a:bodyPr wrap="square" rtlCol="0">
            <a:spAutoFit/>
          </a:bodyPr>
          <a:lstStyle/>
          <a:p>
            <a:pPr algn="ctr"/>
            <a:r>
              <a:rPr lang="es-ES" sz="3200" b="1" dirty="0" smtClean="0">
                <a:latin typeface="+mj-lt"/>
              </a:rPr>
              <a:t>Rocas que se forman con el movimiento tectónico en la litosfera</a:t>
            </a:r>
            <a:endParaRPr lang="es-ES" sz="3200" b="1" dirty="0">
              <a:latin typeface="+mj-lt"/>
            </a:endParaRPr>
          </a:p>
        </p:txBody>
      </p:sp>
      <p:sp>
        <p:nvSpPr>
          <p:cNvPr id="3" name="2 CuadroTexto"/>
          <p:cNvSpPr txBox="1"/>
          <p:nvPr/>
        </p:nvSpPr>
        <p:spPr>
          <a:xfrm>
            <a:off x="323528" y="1628800"/>
            <a:ext cx="8352928" cy="1872208"/>
          </a:xfrm>
          <a:prstGeom prst="rect">
            <a:avLst/>
          </a:prstGeom>
          <a:noFill/>
        </p:spPr>
        <p:txBody>
          <a:bodyPr wrap="square" rtlCol="0">
            <a:spAutoFit/>
          </a:bodyPr>
          <a:lstStyle/>
          <a:p>
            <a:pPr algn="just"/>
            <a:r>
              <a:rPr lang="es-ES" sz="3200" b="1" dirty="0" smtClean="0">
                <a:latin typeface="+mj-lt"/>
              </a:rPr>
              <a:t>Ígneas: </a:t>
            </a:r>
            <a:r>
              <a:rPr lang="es-ES" sz="2800" dirty="0" smtClean="0"/>
              <a:t>se forman cuando por el movimiento de placas tectónicas la lava de la astenósfera sale, se enfría y se endurece. Son las mas abundantes.</a:t>
            </a:r>
          </a:p>
          <a:p>
            <a:pPr algn="just"/>
            <a:r>
              <a:rPr lang="es-ES" sz="2800" dirty="0" smtClean="0"/>
              <a:t>Ejemplo: granito, basalto y piedra pómez.</a:t>
            </a:r>
            <a:endParaRPr lang="es-ES" dirty="0"/>
          </a:p>
        </p:txBody>
      </p:sp>
      <p:pic>
        <p:nvPicPr>
          <p:cNvPr id="22530" name="Picture 2" descr="http://t1.gstatic.com/images?q=tbn:ANd9GcQYQlxXFjPCJfoxVx3s2GONiPLZGKjWIYq7Uq1GsPfXdB9qYEGt"/>
          <p:cNvPicPr>
            <a:picLocks noChangeAspect="1" noChangeArrowheads="1"/>
          </p:cNvPicPr>
          <p:nvPr/>
        </p:nvPicPr>
        <p:blipFill>
          <a:blip r:embed="rId2" cstate="print"/>
          <a:srcRect/>
          <a:stretch>
            <a:fillRect/>
          </a:stretch>
        </p:blipFill>
        <p:spPr bwMode="auto">
          <a:xfrm>
            <a:off x="5868144" y="4221088"/>
            <a:ext cx="2915816" cy="2026981"/>
          </a:xfrm>
          <a:prstGeom prst="rect">
            <a:avLst/>
          </a:prstGeom>
          <a:noFill/>
        </p:spPr>
      </p:pic>
      <p:pic>
        <p:nvPicPr>
          <p:cNvPr id="22532" name="Picture 4" descr="http://t3.gstatic.com/images?q=tbn:ANd9GcTjRiBAJPhhPgNJ2_0JGsmlZdMO-JWzlcmxfPEooeEfbaUcSdvK"/>
          <p:cNvPicPr>
            <a:picLocks noChangeAspect="1" noChangeArrowheads="1"/>
          </p:cNvPicPr>
          <p:nvPr/>
        </p:nvPicPr>
        <p:blipFill>
          <a:blip r:embed="rId3" cstate="print"/>
          <a:srcRect/>
          <a:stretch>
            <a:fillRect/>
          </a:stretch>
        </p:blipFill>
        <p:spPr bwMode="auto">
          <a:xfrm>
            <a:off x="467544" y="4149080"/>
            <a:ext cx="2771799" cy="2225930"/>
          </a:xfrm>
          <a:prstGeom prst="rect">
            <a:avLst/>
          </a:prstGeom>
          <a:noFill/>
        </p:spPr>
      </p:pic>
      <p:pic>
        <p:nvPicPr>
          <p:cNvPr id="22534" name="Picture 6" descr="http://elindependiente.bligoo.com/media/users/18/903630/images/public/189359/granito.jpg?v=1329148738683"/>
          <p:cNvPicPr>
            <a:picLocks noChangeAspect="1" noChangeArrowheads="1"/>
          </p:cNvPicPr>
          <p:nvPr/>
        </p:nvPicPr>
        <p:blipFill>
          <a:blip r:embed="rId4" cstate="print"/>
          <a:srcRect/>
          <a:stretch>
            <a:fillRect/>
          </a:stretch>
        </p:blipFill>
        <p:spPr bwMode="auto">
          <a:xfrm>
            <a:off x="3563888" y="4149080"/>
            <a:ext cx="2160240" cy="216024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548680"/>
            <a:ext cx="8280920" cy="1631216"/>
          </a:xfrm>
          <a:prstGeom prst="rect">
            <a:avLst/>
          </a:prstGeom>
          <a:noFill/>
        </p:spPr>
        <p:txBody>
          <a:bodyPr wrap="square" rtlCol="0">
            <a:spAutoFit/>
          </a:bodyPr>
          <a:lstStyle/>
          <a:p>
            <a:pPr algn="just"/>
            <a:r>
              <a:rPr lang="es-ES" sz="3600" b="1" dirty="0" smtClean="0">
                <a:latin typeface="+mj-lt"/>
              </a:rPr>
              <a:t>Sedimentarias: </a:t>
            </a:r>
            <a:r>
              <a:rPr lang="es-ES" sz="3200" dirty="0" smtClean="0"/>
              <a:t>se forman de la acumulación de sedimentos y esqueletos.</a:t>
            </a:r>
          </a:p>
          <a:p>
            <a:pPr algn="just"/>
            <a:r>
              <a:rPr lang="es-ES" sz="3200" dirty="0" smtClean="0"/>
              <a:t>Ejemplos: grava, arena etc.</a:t>
            </a:r>
            <a:endParaRPr lang="es-ES" sz="3200" dirty="0"/>
          </a:p>
        </p:txBody>
      </p:sp>
      <p:pic>
        <p:nvPicPr>
          <p:cNvPr id="25602" name="Picture 2" descr="http://t3.gstatic.com/images?q=tbn:ANd9GcROJNa-lmSgfq8UtKJ_pO7IdW8AiXNCGCy0MKorBTXFY94TvPAc"/>
          <p:cNvPicPr>
            <a:picLocks noChangeAspect="1" noChangeArrowheads="1"/>
          </p:cNvPicPr>
          <p:nvPr/>
        </p:nvPicPr>
        <p:blipFill>
          <a:blip r:embed="rId2" cstate="print"/>
          <a:srcRect/>
          <a:stretch>
            <a:fillRect/>
          </a:stretch>
        </p:blipFill>
        <p:spPr bwMode="auto">
          <a:xfrm>
            <a:off x="611560" y="3068960"/>
            <a:ext cx="3556970" cy="2664296"/>
          </a:xfrm>
          <a:prstGeom prst="rect">
            <a:avLst/>
          </a:prstGeom>
          <a:noFill/>
        </p:spPr>
      </p:pic>
      <p:pic>
        <p:nvPicPr>
          <p:cNvPr id="25604" name="Picture 4" descr="http://t2.gstatic.com/images?q=tbn:ANd9GcQUDRSqkOo7jmHhTZSbTLYvle6i-w7DO16idAZzcysZUkWv3uiI"/>
          <p:cNvPicPr>
            <a:picLocks noChangeAspect="1" noChangeArrowheads="1"/>
          </p:cNvPicPr>
          <p:nvPr/>
        </p:nvPicPr>
        <p:blipFill>
          <a:blip r:embed="rId3" cstate="print"/>
          <a:srcRect/>
          <a:stretch>
            <a:fillRect/>
          </a:stretch>
        </p:blipFill>
        <p:spPr bwMode="auto">
          <a:xfrm>
            <a:off x="5004048" y="3140968"/>
            <a:ext cx="3600400" cy="269682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476672"/>
            <a:ext cx="8496944" cy="2677656"/>
          </a:xfrm>
          <a:prstGeom prst="rect">
            <a:avLst/>
          </a:prstGeom>
          <a:noFill/>
        </p:spPr>
        <p:txBody>
          <a:bodyPr wrap="square" rtlCol="0">
            <a:spAutoFit/>
          </a:bodyPr>
          <a:lstStyle/>
          <a:p>
            <a:pPr algn="just"/>
            <a:r>
              <a:rPr lang="es-ES" sz="2800" b="1" dirty="0" smtClean="0"/>
              <a:t>Metafóricas: </a:t>
            </a:r>
            <a:r>
              <a:rPr lang="es-ES" sz="2800" dirty="0" smtClean="0"/>
              <a:t>se forman a partir de las rocas ígneas y de las rocas sedimentarias cuando son sometidas a altas temperaturas y presión por el movimiento de placa tectónicas.</a:t>
            </a:r>
          </a:p>
          <a:p>
            <a:pPr algn="just"/>
            <a:r>
              <a:rPr lang="es-ES" sz="2800" dirty="0" smtClean="0"/>
              <a:t>Ejemplo: esquisto, mármol.</a:t>
            </a:r>
          </a:p>
          <a:p>
            <a:pPr algn="just"/>
            <a:endParaRPr lang="es-ES" sz="2800" dirty="0"/>
          </a:p>
        </p:txBody>
      </p:sp>
      <p:pic>
        <p:nvPicPr>
          <p:cNvPr id="26626" name="Picture 2" descr="http://upload.wikimedia.org/wikipedia/commons/thumb/5/5d/Schist.jpg/220px-Schist.jpg"/>
          <p:cNvPicPr>
            <a:picLocks noChangeAspect="1" noChangeArrowheads="1"/>
          </p:cNvPicPr>
          <p:nvPr/>
        </p:nvPicPr>
        <p:blipFill>
          <a:blip r:embed="rId2" cstate="print"/>
          <a:srcRect/>
          <a:stretch>
            <a:fillRect/>
          </a:stretch>
        </p:blipFill>
        <p:spPr bwMode="auto">
          <a:xfrm>
            <a:off x="539552" y="2924944"/>
            <a:ext cx="3384376" cy="3676664"/>
          </a:xfrm>
          <a:prstGeom prst="rect">
            <a:avLst/>
          </a:prstGeom>
          <a:noFill/>
        </p:spPr>
      </p:pic>
      <p:pic>
        <p:nvPicPr>
          <p:cNvPr id="26628" name="Picture 4" descr="http://upload.wikimedia.org/wikipedia/commons/thumb/8/8d/MarbleUSGOV.jpg/290px-MarbleUSGOV.jpg"/>
          <p:cNvPicPr>
            <a:picLocks noChangeAspect="1" noChangeArrowheads="1"/>
          </p:cNvPicPr>
          <p:nvPr/>
        </p:nvPicPr>
        <p:blipFill>
          <a:blip r:embed="rId3" cstate="print"/>
          <a:srcRect/>
          <a:stretch>
            <a:fillRect/>
          </a:stretch>
        </p:blipFill>
        <p:spPr bwMode="auto">
          <a:xfrm>
            <a:off x="4644008" y="2996952"/>
            <a:ext cx="4107995" cy="345638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260648"/>
            <a:ext cx="7560840" cy="1938992"/>
          </a:xfrm>
          <a:prstGeom prst="rect">
            <a:avLst/>
          </a:prstGeom>
          <a:noFill/>
        </p:spPr>
        <p:txBody>
          <a:bodyPr wrap="square" rtlCol="0">
            <a:spAutoFit/>
          </a:bodyPr>
          <a:lstStyle/>
          <a:p>
            <a:pPr algn="ctr"/>
            <a:r>
              <a:rPr lang="es-ES" sz="6000" b="1" dirty="0" smtClean="0">
                <a:latin typeface="+mj-lt"/>
              </a:rPr>
              <a:t>Zonas de la corteza terrestre</a:t>
            </a:r>
            <a:endParaRPr lang="es-ES" sz="6000" b="1" dirty="0">
              <a:latin typeface="+mj-lt"/>
            </a:endParaRPr>
          </a:p>
        </p:txBody>
      </p:sp>
      <p:sp>
        <p:nvSpPr>
          <p:cNvPr id="3" name="2 Rectángulo"/>
          <p:cNvSpPr/>
          <p:nvPr/>
        </p:nvSpPr>
        <p:spPr>
          <a:xfrm>
            <a:off x="323528" y="3573016"/>
            <a:ext cx="8352928" cy="2970044"/>
          </a:xfrm>
          <a:prstGeom prst="rect">
            <a:avLst/>
          </a:prstGeom>
        </p:spPr>
        <p:txBody>
          <a:bodyPr wrap="square">
            <a:spAutoFit/>
          </a:bodyPr>
          <a:lstStyle/>
          <a:p>
            <a:pPr algn="just"/>
            <a:r>
              <a:rPr lang="es-ES" sz="3200" b="1" dirty="0" smtClean="0"/>
              <a:t>2.Suelo: </a:t>
            </a:r>
            <a:r>
              <a:rPr lang="es-ES" sz="3100" dirty="0" smtClean="0"/>
              <a:t>esta representados por la capa de corteza terrestre que se encuentra en contacto con la atmósfera. Son de fundamental importancia porque en el se desarrolla la vida, dado que sobre él se asientan las plantas en general, a la vez que es el hábitat de numerosos animales. </a:t>
            </a:r>
            <a:endParaRPr lang="es-ES" sz="3100" dirty="0"/>
          </a:p>
        </p:txBody>
      </p:sp>
      <p:sp>
        <p:nvSpPr>
          <p:cNvPr id="4" name="3 CuadroTexto"/>
          <p:cNvSpPr txBox="1"/>
          <p:nvPr/>
        </p:nvSpPr>
        <p:spPr>
          <a:xfrm>
            <a:off x="395536" y="2348880"/>
            <a:ext cx="8136904" cy="1061829"/>
          </a:xfrm>
          <a:prstGeom prst="rect">
            <a:avLst/>
          </a:prstGeom>
          <a:noFill/>
        </p:spPr>
        <p:txBody>
          <a:bodyPr wrap="square" rtlCol="0">
            <a:spAutoFit/>
          </a:bodyPr>
          <a:lstStyle/>
          <a:p>
            <a:pPr algn="just"/>
            <a:r>
              <a:rPr lang="es-ES" sz="3200" b="1" dirty="0" smtClean="0"/>
              <a:t>1.Subsuelo: </a:t>
            </a:r>
            <a:r>
              <a:rPr lang="es-ES" sz="3100" dirty="0" smtClean="0"/>
              <a:t>es la roca o fragmento s de roca que están debajo del suelo.</a:t>
            </a:r>
            <a:endParaRPr lang="es-ES" sz="31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332656"/>
            <a:ext cx="7416824" cy="923330"/>
          </a:xfrm>
          <a:prstGeom prst="rect">
            <a:avLst/>
          </a:prstGeom>
          <a:noFill/>
        </p:spPr>
        <p:txBody>
          <a:bodyPr wrap="square" rtlCol="0">
            <a:spAutoFit/>
          </a:bodyPr>
          <a:lstStyle/>
          <a:p>
            <a:pPr algn="ctr"/>
            <a:r>
              <a:rPr lang="es-ES" sz="5400" b="1" dirty="0" smtClean="0"/>
              <a:t>Importancia del </a:t>
            </a:r>
            <a:r>
              <a:rPr lang="es-ES" sz="5400" b="1" dirty="0" smtClean="0">
                <a:latin typeface="+mj-lt"/>
              </a:rPr>
              <a:t>suelo</a:t>
            </a:r>
            <a:endParaRPr lang="es-ES" sz="5400" b="1" dirty="0">
              <a:latin typeface="+mj-lt"/>
            </a:endParaRPr>
          </a:p>
        </p:txBody>
      </p:sp>
      <p:sp>
        <p:nvSpPr>
          <p:cNvPr id="3" name="2 CuadroTexto"/>
          <p:cNvSpPr txBox="1"/>
          <p:nvPr/>
        </p:nvSpPr>
        <p:spPr>
          <a:xfrm>
            <a:off x="467544" y="1412776"/>
            <a:ext cx="8280920" cy="2554545"/>
          </a:xfrm>
          <a:prstGeom prst="rect">
            <a:avLst/>
          </a:prstGeom>
          <a:noFill/>
        </p:spPr>
        <p:txBody>
          <a:bodyPr wrap="square" rtlCol="0">
            <a:spAutoFit/>
          </a:bodyPr>
          <a:lstStyle/>
          <a:p>
            <a:pPr marL="342900" indent="-342900" algn="just">
              <a:buAutoNum type="arabicPeriod"/>
            </a:pPr>
            <a:r>
              <a:rPr lang="es-ES" sz="3200" dirty="0" smtClean="0"/>
              <a:t>Es el hábitat del ser humano sobre el cual construye obras de infraestructura.</a:t>
            </a:r>
          </a:p>
          <a:p>
            <a:pPr marL="342900" indent="-342900" algn="just">
              <a:buAutoNum type="arabicPeriod"/>
            </a:pPr>
            <a:r>
              <a:rPr lang="es-ES" sz="3200" dirty="0" smtClean="0"/>
              <a:t>Es la base para alimentación humana a través de la agricultura y ganadería.</a:t>
            </a:r>
          </a:p>
          <a:p>
            <a:pPr marL="342900" indent="-342900" algn="just">
              <a:buAutoNum type="arabicPeriod"/>
            </a:pPr>
            <a:r>
              <a:rPr lang="es-ES" sz="3200" dirty="0" smtClean="0"/>
              <a:t>sostiene los bosques.</a:t>
            </a:r>
            <a:endParaRPr lang="es-ES" sz="3200" dirty="0"/>
          </a:p>
        </p:txBody>
      </p:sp>
      <p:pic>
        <p:nvPicPr>
          <p:cNvPr id="27650" name="Picture 2" descr="http://t2.gstatic.com/images?q=tbn:ANd9GcTgE3uqemCLoqCwYfq7-y8f-1VpnV9RnheM093PimotWe_DgbVyxA"/>
          <p:cNvPicPr>
            <a:picLocks noChangeAspect="1" noChangeArrowheads="1"/>
          </p:cNvPicPr>
          <p:nvPr/>
        </p:nvPicPr>
        <p:blipFill>
          <a:blip r:embed="rId2" cstate="print"/>
          <a:srcRect/>
          <a:stretch>
            <a:fillRect/>
          </a:stretch>
        </p:blipFill>
        <p:spPr bwMode="auto">
          <a:xfrm>
            <a:off x="2555776" y="3910440"/>
            <a:ext cx="3960440" cy="2602167"/>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60648"/>
            <a:ext cx="7493398" cy="769441"/>
          </a:xfrm>
          <a:prstGeom prst="rect">
            <a:avLst/>
          </a:prstGeom>
          <a:noFill/>
        </p:spPr>
        <p:txBody>
          <a:bodyPr wrap="none" rtlCol="0">
            <a:spAutoFit/>
          </a:bodyPr>
          <a:lstStyle/>
          <a:p>
            <a:pPr algn="ctr"/>
            <a:r>
              <a:rPr lang="es-ES" sz="4400" b="1" dirty="0" smtClean="0">
                <a:latin typeface="+mj-lt"/>
              </a:rPr>
              <a:t>Proceso de formación del suelo</a:t>
            </a:r>
            <a:endParaRPr lang="es-ES" sz="4400" b="1" dirty="0">
              <a:latin typeface="+mj-lt"/>
            </a:endParaRPr>
          </a:p>
        </p:txBody>
      </p:sp>
      <p:sp>
        <p:nvSpPr>
          <p:cNvPr id="3" name="2 CuadroTexto"/>
          <p:cNvSpPr txBox="1"/>
          <p:nvPr/>
        </p:nvSpPr>
        <p:spPr>
          <a:xfrm>
            <a:off x="323528" y="1772816"/>
            <a:ext cx="8568952" cy="2062103"/>
          </a:xfrm>
          <a:prstGeom prst="rect">
            <a:avLst/>
          </a:prstGeom>
          <a:noFill/>
        </p:spPr>
        <p:txBody>
          <a:bodyPr wrap="square" rtlCol="0">
            <a:spAutoFit/>
          </a:bodyPr>
          <a:lstStyle/>
          <a:p>
            <a:r>
              <a:rPr lang="es-ES" sz="3200" b="1" dirty="0" smtClean="0"/>
              <a:t>1.Meteorizaciòn</a:t>
            </a:r>
            <a:r>
              <a:rPr lang="es-ES" sz="4400" b="1" dirty="0" smtClean="0"/>
              <a:t>: </a:t>
            </a:r>
            <a:r>
              <a:rPr lang="es-ES" sz="2800" dirty="0" smtClean="0"/>
              <a:t>ocurre cuando la roca madre se desgasta por erosión, liberando partículas finas de minerales que se mezclan con el agua formando la mayor parte del suelo.</a:t>
            </a:r>
            <a:endParaRPr lang="es-ES" sz="2800" dirty="0"/>
          </a:p>
        </p:txBody>
      </p:sp>
      <p:sp>
        <p:nvSpPr>
          <p:cNvPr id="4" name="3 CuadroTexto"/>
          <p:cNvSpPr txBox="1"/>
          <p:nvPr/>
        </p:nvSpPr>
        <p:spPr>
          <a:xfrm>
            <a:off x="611560" y="1196752"/>
            <a:ext cx="7799507" cy="584775"/>
          </a:xfrm>
          <a:prstGeom prst="rect">
            <a:avLst/>
          </a:prstGeom>
          <a:noFill/>
        </p:spPr>
        <p:txBody>
          <a:bodyPr wrap="none" rtlCol="0">
            <a:spAutoFit/>
          </a:bodyPr>
          <a:lstStyle/>
          <a:p>
            <a:r>
              <a:rPr lang="es-ES" sz="3200" b="1" dirty="0" smtClean="0">
                <a:latin typeface="+mj-lt"/>
              </a:rPr>
              <a:t>Padogénesis</a:t>
            </a:r>
            <a:r>
              <a:rPr lang="es-ES" dirty="0" smtClean="0"/>
              <a:t>: </a:t>
            </a:r>
            <a:r>
              <a:rPr lang="es-ES" sz="2800" dirty="0" smtClean="0"/>
              <a:t>proceso de transformación del suelo.</a:t>
            </a:r>
            <a:endParaRPr lang="es-ES" dirty="0"/>
          </a:p>
        </p:txBody>
      </p:sp>
      <p:pic>
        <p:nvPicPr>
          <p:cNvPr id="5" name="Imagen 158" descr="http://www.practiciencia.com.ar/ctierrayesp/tierra/superficie/exogenos/vegeta/suelos/formac/img6.gif"/>
          <p:cNvPicPr>
            <a:picLocks noChangeAspect="1" noChangeArrowheads="1"/>
          </p:cNvPicPr>
          <p:nvPr/>
        </p:nvPicPr>
        <p:blipFill>
          <a:blip r:embed="rId2" cstate="print"/>
          <a:srcRect/>
          <a:stretch>
            <a:fillRect/>
          </a:stretch>
        </p:blipFill>
        <p:spPr bwMode="auto">
          <a:xfrm>
            <a:off x="2843807" y="3717032"/>
            <a:ext cx="3672409" cy="295658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0"/>
            <a:ext cx="8388424" cy="4832092"/>
          </a:xfrm>
          <a:prstGeom prst="rect">
            <a:avLst/>
          </a:prstGeom>
          <a:noFill/>
        </p:spPr>
        <p:txBody>
          <a:bodyPr wrap="square" rtlCol="0">
            <a:spAutoFit/>
          </a:bodyPr>
          <a:lstStyle/>
          <a:p>
            <a:pPr algn="just"/>
            <a:r>
              <a:rPr lang="es-HN" sz="2800" b="1" dirty="0" smtClean="0">
                <a:latin typeface="+mj-lt"/>
              </a:rPr>
              <a:t>2.Colonizacion</a:t>
            </a:r>
            <a:r>
              <a:rPr lang="es-ES" sz="2800" dirty="0" smtClean="0">
                <a:latin typeface="+mj-lt"/>
              </a:rPr>
              <a:t>: </a:t>
            </a:r>
            <a:r>
              <a:rPr lang="es-ES" sz="2800" dirty="0" smtClean="0"/>
              <a:t>es cuando los seres vivos llegan a establecerse sobre material meteorizado, contribuyendo a la formación y fertilidad del suelo.</a:t>
            </a:r>
          </a:p>
          <a:p>
            <a:pPr algn="just"/>
            <a:r>
              <a:rPr lang="es-ES" sz="2800" dirty="0" smtClean="0"/>
              <a:t>-Facilitan la humedad del suelo al generar movimiento.</a:t>
            </a:r>
          </a:p>
          <a:p>
            <a:pPr algn="just"/>
            <a:r>
              <a:rPr lang="es-ES" sz="2800" dirty="0" smtClean="0"/>
              <a:t>-Fertilizan el suelo incorporando nutrientes para las plantas.</a:t>
            </a:r>
          </a:p>
          <a:p>
            <a:pPr algn="just"/>
            <a:r>
              <a:rPr lang="es-ES" sz="2800" dirty="0" smtClean="0"/>
              <a:t>-Transportan nutrientes entre los niveles del suelo.</a:t>
            </a:r>
          </a:p>
          <a:p>
            <a:pPr algn="just"/>
            <a:r>
              <a:rPr lang="es-ES" sz="2800" dirty="0" smtClean="0"/>
              <a:t>-Forman humus por medio de la descomposición de organismos muertos.</a:t>
            </a:r>
          </a:p>
          <a:p>
            <a:pPr algn="just"/>
            <a:r>
              <a:rPr lang="es-ES" sz="2800" dirty="0" smtClean="0"/>
              <a:t>-Retienen el suelo porque las raíces de las plantas evitan la erosión del suelo.</a:t>
            </a:r>
            <a:endParaRPr lang="es-ES" sz="2800" dirty="0"/>
          </a:p>
        </p:txBody>
      </p:sp>
      <p:pic>
        <p:nvPicPr>
          <p:cNvPr id="4" name="Imagen 161" descr="http://www.practiciencia.com.ar/ctierrayesp/tierra/superficie/exogenos/vegeta/suelos/formac/img9.gif"/>
          <p:cNvPicPr>
            <a:picLocks noChangeAspect="1" noChangeArrowheads="1"/>
          </p:cNvPicPr>
          <p:nvPr/>
        </p:nvPicPr>
        <p:blipFill>
          <a:blip r:embed="rId2" cstate="print"/>
          <a:srcRect/>
          <a:stretch>
            <a:fillRect/>
          </a:stretch>
        </p:blipFill>
        <p:spPr bwMode="auto">
          <a:xfrm>
            <a:off x="3491880" y="4270044"/>
            <a:ext cx="3600400" cy="25879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67544" y="332656"/>
            <a:ext cx="8208912" cy="1631216"/>
          </a:xfrm>
          <a:prstGeom prst="rect">
            <a:avLst/>
          </a:prstGeom>
        </p:spPr>
        <p:txBody>
          <a:bodyPr wrap="square">
            <a:spAutoFit/>
          </a:bodyPr>
          <a:lstStyle/>
          <a:p>
            <a:pPr algn="just"/>
            <a:r>
              <a:rPr lang="es-ES" sz="3600" b="1" dirty="0" smtClean="0">
                <a:latin typeface="+mj-lt"/>
              </a:rPr>
              <a:t>3.Humificación y mezcla : </a:t>
            </a:r>
            <a:r>
              <a:rPr lang="es-ES" sz="3200" dirty="0" smtClean="0"/>
              <a:t>queda conformado un suelo joven donde se distinguen los tres horizontes (A B y C).</a:t>
            </a:r>
            <a:endParaRPr lang="es-ES" sz="2400" dirty="0"/>
          </a:p>
        </p:txBody>
      </p:sp>
      <p:pic>
        <p:nvPicPr>
          <p:cNvPr id="5" name="Imagen 163" descr="http://www.practiciencia.com.ar/ctierrayesp/tierra/superficie/exogenos/vegeta/suelos/formac/img11.gif"/>
          <p:cNvPicPr>
            <a:picLocks noChangeAspect="1" noChangeArrowheads="1"/>
          </p:cNvPicPr>
          <p:nvPr/>
        </p:nvPicPr>
        <p:blipFill>
          <a:blip r:embed="rId2" cstate="print"/>
          <a:srcRect/>
          <a:stretch>
            <a:fillRect/>
          </a:stretch>
        </p:blipFill>
        <p:spPr bwMode="auto">
          <a:xfrm>
            <a:off x="2267744" y="2227332"/>
            <a:ext cx="4608512" cy="424902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55776" y="260648"/>
            <a:ext cx="3816424" cy="1015663"/>
          </a:xfrm>
          <a:prstGeom prst="rect">
            <a:avLst/>
          </a:prstGeom>
          <a:noFill/>
        </p:spPr>
        <p:txBody>
          <a:bodyPr wrap="square" rtlCol="0">
            <a:spAutoFit/>
          </a:bodyPr>
          <a:lstStyle/>
          <a:p>
            <a:pPr algn="ctr"/>
            <a:r>
              <a:rPr lang="es-HN" sz="6000" dirty="0" smtClean="0"/>
              <a:t>Geosfera</a:t>
            </a:r>
            <a:endParaRPr lang="es-HN" sz="6000" dirty="0"/>
          </a:p>
        </p:txBody>
      </p:sp>
      <p:sp>
        <p:nvSpPr>
          <p:cNvPr id="3" name="2 Rectángulo"/>
          <p:cNvSpPr/>
          <p:nvPr/>
        </p:nvSpPr>
        <p:spPr>
          <a:xfrm>
            <a:off x="467544" y="1412776"/>
            <a:ext cx="7992888" cy="2062103"/>
          </a:xfrm>
          <a:prstGeom prst="rect">
            <a:avLst/>
          </a:prstGeom>
        </p:spPr>
        <p:txBody>
          <a:bodyPr wrap="square">
            <a:spAutoFit/>
          </a:bodyPr>
          <a:lstStyle/>
          <a:p>
            <a:pPr algn="just">
              <a:defRPr/>
            </a:pPr>
            <a:r>
              <a:rPr lang="es-HN" sz="3200" b="1" dirty="0">
                <a:solidFill>
                  <a:schemeClr val="tx2">
                    <a:lumMod val="50000"/>
                  </a:schemeClr>
                </a:solidFill>
              </a:rPr>
              <a:t>La geosfera es la parte sólida de la Tierra. Parte de la geosfera está bajo los océanos, formando los fondos marinos y parte emerge formando los continentes y las islas.</a:t>
            </a:r>
          </a:p>
        </p:txBody>
      </p:sp>
      <p:sp>
        <p:nvSpPr>
          <p:cNvPr id="4" name="3 CuadroTexto"/>
          <p:cNvSpPr txBox="1"/>
          <p:nvPr/>
        </p:nvSpPr>
        <p:spPr>
          <a:xfrm>
            <a:off x="323528" y="3789040"/>
            <a:ext cx="4896544" cy="2616101"/>
          </a:xfrm>
          <a:prstGeom prst="rect">
            <a:avLst/>
          </a:prstGeom>
          <a:noFill/>
        </p:spPr>
        <p:txBody>
          <a:bodyPr wrap="square" rtlCol="0">
            <a:spAutoFit/>
          </a:bodyPr>
          <a:lstStyle/>
          <a:p>
            <a:r>
              <a:rPr lang="es-ES" sz="4000" b="1" dirty="0" smtClean="0">
                <a:latin typeface="+mj-lt"/>
              </a:rPr>
              <a:t>Capas de la Geosfera</a:t>
            </a:r>
            <a:r>
              <a:rPr lang="es-ES" sz="3600" b="1" dirty="0" smtClean="0">
                <a:latin typeface="+mj-lt"/>
              </a:rPr>
              <a:t>:</a:t>
            </a:r>
          </a:p>
          <a:p>
            <a:endParaRPr lang="es-ES" sz="2800" b="1" dirty="0">
              <a:latin typeface="+mj-lt"/>
            </a:endParaRPr>
          </a:p>
          <a:p>
            <a:r>
              <a:rPr lang="es-ES" sz="3200" b="1" dirty="0" smtClean="0"/>
              <a:t>-Núcleo.</a:t>
            </a:r>
          </a:p>
          <a:p>
            <a:r>
              <a:rPr lang="es-ES" sz="3200" b="1" dirty="0" smtClean="0"/>
              <a:t>-Manto.</a:t>
            </a:r>
          </a:p>
          <a:p>
            <a:r>
              <a:rPr lang="es-ES" sz="3200" b="1" dirty="0" smtClean="0"/>
              <a:t>-Corteza</a:t>
            </a:r>
            <a:endParaRPr lang="es-ES" sz="2800" b="1" dirty="0"/>
          </a:p>
        </p:txBody>
      </p:sp>
      <p:pic>
        <p:nvPicPr>
          <p:cNvPr id="17410" name="Picture 2" descr="http://t0.gstatic.com/images?q=tbn:ANd9GcQpOE9A8JEP29PElaUpQSTQIb3fmYIJ8EdBWlW1X6IB0agTWWzI"/>
          <p:cNvPicPr>
            <a:picLocks noChangeAspect="1" noChangeArrowheads="1"/>
          </p:cNvPicPr>
          <p:nvPr/>
        </p:nvPicPr>
        <p:blipFill>
          <a:blip r:embed="rId2" cstate="print"/>
          <a:srcRect/>
          <a:stretch>
            <a:fillRect/>
          </a:stretch>
        </p:blipFill>
        <p:spPr bwMode="auto">
          <a:xfrm>
            <a:off x="5076056" y="3807801"/>
            <a:ext cx="3680616" cy="272168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332656"/>
            <a:ext cx="8280920" cy="4585871"/>
          </a:xfrm>
          <a:prstGeom prst="rect">
            <a:avLst/>
          </a:prstGeom>
        </p:spPr>
        <p:txBody>
          <a:bodyPr wrap="square">
            <a:spAutoFit/>
          </a:bodyPr>
          <a:lstStyle/>
          <a:p>
            <a:pPr algn="just"/>
            <a:r>
              <a:rPr lang="es-ES" sz="2800" b="1" dirty="0" smtClean="0"/>
              <a:t>-</a:t>
            </a:r>
            <a:r>
              <a:rPr lang="es-ES" sz="3200" b="1" dirty="0" smtClean="0"/>
              <a:t>Horizonte A: </a:t>
            </a:r>
            <a:r>
              <a:rPr lang="es-ES" sz="2800" dirty="0" smtClean="0"/>
              <a:t>más próximo a la superficie, suele ser más rico en materia orgánica, en el humus abundan los componentes orgánicos, que provienen de la descomposición de animales y plantas.  </a:t>
            </a:r>
          </a:p>
          <a:p>
            <a:pPr algn="just"/>
            <a:r>
              <a:rPr lang="es-ES" sz="2800" b="1" dirty="0" smtClean="0"/>
              <a:t>-</a:t>
            </a:r>
            <a:r>
              <a:rPr lang="es-ES" sz="3200" b="1" dirty="0" smtClean="0"/>
              <a:t>Horizonte B</a:t>
            </a:r>
            <a:r>
              <a:rPr lang="es-ES" sz="3200" dirty="0" smtClean="0"/>
              <a:t>: </a:t>
            </a:r>
            <a:r>
              <a:rPr lang="es-ES" sz="2800" dirty="0" smtClean="0"/>
              <a:t>abundan los minerales, </a:t>
            </a:r>
          </a:p>
          <a:p>
            <a:pPr algn="just"/>
            <a:r>
              <a:rPr lang="es-ES" sz="2800" dirty="0" smtClean="0"/>
              <a:t>carece de humus y su color es mas claro </a:t>
            </a:r>
          </a:p>
          <a:p>
            <a:pPr algn="just"/>
            <a:r>
              <a:rPr lang="es-ES" sz="2800" dirty="0" smtClean="0"/>
              <a:t>que en el horizonte A. </a:t>
            </a:r>
          </a:p>
          <a:p>
            <a:pPr algn="just"/>
            <a:r>
              <a:rPr lang="es-ES" sz="2800" b="1" dirty="0" smtClean="0"/>
              <a:t>-</a:t>
            </a:r>
            <a:r>
              <a:rPr lang="es-ES" sz="3200" b="1" dirty="0" smtClean="0"/>
              <a:t>Horizonte C: </a:t>
            </a:r>
            <a:r>
              <a:rPr lang="es-ES" sz="2800" dirty="0" smtClean="0"/>
              <a:t>contiene </a:t>
            </a:r>
          </a:p>
          <a:p>
            <a:pPr algn="just"/>
            <a:r>
              <a:rPr lang="es-ES" sz="2800" dirty="0" smtClean="0"/>
              <a:t>más minerales y constituye </a:t>
            </a:r>
          </a:p>
          <a:p>
            <a:pPr algn="just"/>
            <a:r>
              <a:rPr lang="es-ES" sz="2800" dirty="0" smtClean="0"/>
              <a:t>el material rocoso.</a:t>
            </a:r>
            <a:endParaRPr lang="es-ES" sz="2800" dirty="0"/>
          </a:p>
        </p:txBody>
      </p:sp>
      <p:pic>
        <p:nvPicPr>
          <p:cNvPr id="3" name="Imagen 419" descr="http://www.practiciencia.com.ar/ctierrayesp/tierra/superficie/exogenos/vegeta/suelos/horizon/img4.gif"/>
          <p:cNvPicPr>
            <a:picLocks noChangeAspect="1" noChangeArrowheads="1"/>
          </p:cNvPicPr>
          <p:nvPr/>
        </p:nvPicPr>
        <p:blipFill>
          <a:blip r:embed="rId2" cstate="print"/>
          <a:srcRect/>
          <a:stretch>
            <a:fillRect/>
          </a:stretch>
        </p:blipFill>
        <p:spPr bwMode="auto">
          <a:xfrm>
            <a:off x="5148064" y="2060848"/>
            <a:ext cx="364172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99592" y="0"/>
            <a:ext cx="7286354" cy="1477328"/>
          </a:xfrm>
          <a:prstGeom prst="rect">
            <a:avLst/>
          </a:prstGeom>
          <a:noFill/>
        </p:spPr>
        <p:txBody>
          <a:bodyPr wrap="none" rtlCol="0">
            <a:spAutoFit/>
          </a:bodyPr>
          <a:lstStyle/>
          <a:p>
            <a:pPr algn="ctr"/>
            <a:r>
              <a:rPr lang="es-ES" sz="3600" b="1" dirty="0" smtClean="0">
                <a:latin typeface="+mj-lt"/>
              </a:rPr>
              <a:t>Por su cobertura la corteza</a:t>
            </a:r>
          </a:p>
          <a:p>
            <a:pPr algn="ctr"/>
            <a:r>
              <a:rPr lang="es-ES" sz="3600" b="1" dirty="0" smtClean="0">
                <a:latin typeface="+mj-lt"/>
              </a:rPr>
              <a:t> terrestre puede ser:</a:t>
            </a:r>
          </a:p>
          <a:p>
            <a:endParaRPr lang="es-ES" dirty="0"/>
          </a:p>
        </p:txBody>
      </p:sp>
      <p:sp>
        <p:nvSpPr>
          <p:cNvPr id="4" name="3 CuadroTexto"/>
          <p:cNvSpPr txBox="1"/>
          <p:nvPr/>
        </p:nvSpPr>
        <p:spPr>
          <a:xfrm>
            <a:off x="395536" y="1533465"/>
            <a:ext cx="7272808" cy="5324535"/>
          </a:xfrm>
          <a:prstGeom prst="rect">
            <a:avLst/>
          </a:prstGeom>
          <a:noFill/>
        </p:spPr>
        <p:txBody>
          <a:bodyPr wrap="square" rtlCol="0">
            <a:spAutoFit/>
          </a:bodyPr>
          <a:lstStyle/>
          <a:p>
            <a:pPr algn="just"/>
            <a:r>
              <a:rPr lang="es-ES" sz="3200" b="1" dirty="0" smtClean="0">
                <a:latin typeface="+mj-lt"/>
              </a:rPr>
              <a:t>-Corteza oceánica: </a:t>
            </a:r>
            <a:r>
              <a:rPr lang="es-ES" sz="2800" dirty="0" smtClean="0"/>
              <a:t>es la parte de la corteza terrestre que esta cubierta por agua marina, es la mayor parte de la corteza(70%), es mas delgada y con menos </a:t>
            </a:r>
          </a:p>
          <a:p>
            <a:pPr algn="just"/>
            <a:r>
              <a:rPr lang="es-ES" sz="2800" dirty="0" smtClean="0"/>
              <a:t>altura, porque la roca es</a:t>
            </a:r>
          </a:p>
          <a:p>
            <a:pPr algn="just"/>
            <a:r>
              <a:rPr lang="es-ES" sz="2800" dirty="0" smtClean="0"/>
              <a:t> mas pesada que en los </a:t>
            </a:r>
          </a:p>
          <a:p>
            <a:pPr algn="just"/>
            <a:r>
              <a:rPr lang="es-ES" sz="2800" dirty="0" smtClean="0"/>
              <a:t>continentes.</a:t>
            </a:r>
          </a:p>
          <a:p>
            <a:pPr algn="just"/>
            <a:r>
              <a:rPr lang="es-ES" sz="2800" dirty="0" smtClean="0"/>
              <a:t>Tiene un relieve con</a:t>
            </a:r>
          </a:p>
          <a:p>
            <a:pPr algn="just"/>
            <a:r>
              <a:rPr lang="es-ES" sz="2800" dirty="0" smtClean="0"/>
              <a:t> planicies y elevaciones </a:t>
            </a:r>
          </a:p>
          <a:p>
            <a:pPr algn="just"/>
            <a:r>
              <a:rPr lang="es-ES" sz="2800" dirty="0" smtClean="0"/>
              <a:t>que pueden emerger </a:t>
            </a:r>
          </a:p>
          <a:p>
            <a:pPr algn="just"/>
            <a:r>
              <a:rPr lang="es-ES" sz="2800" dirty="0" smtClean="0"/>
              <a:t>sobre el nivel del mar y </a:t>
            </a:r>
          </a:p>
          <a:p>
            <a:pPr algn="just"/>
            <a:r>
              <a:rPr lang="es-ES" sz="2800" dirty="0" smtClean="0"/>
              <a:t>formar islas.</a:t>
            </a:r>
            <a:endParaRPr lang="es-ES" sz="2800" dirty="0"/>
          </a:p>
        </p:txBody>
      </p:sp>
      <p:pic>
        <p:nvPicPr>
          <p:cNvPr id="29698" name="Picture 2" descr="http://recursostic.educacion.es/ciencias/biosfera/web/alumno/1ESO/Astro/imagenes/corteza_terrestre.jpg"/>
          <p:cNvPicPr>
            <a:picLocks noChangeAspect="1" noChangeArrowheads="1"/>
          </p:cNvPicPr>
          <p:nvPr/>
        </p:nvPicPr>
        <p:blipFill>
          <a:blip r:embed="rId2" cstate="print"/>
          <a:srcRect/>
          <a:stretch>
            <a:fillRect/>
          </a:stretch>
        </p:blipFill>
        <p:spPr bwMode="auto">
          <a:xfrm>
            <a:off x="4572001" y="2962832"/>
            <a:ext cx="4104456" cy="3638589"/>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692696"/>
            <a:ext cx="8352928" cy="2369880"/>
          </a:xfrm>
          <a:prstGeom prst="rect">
            <a:avLst/>
          </a:prstGeom>
          <a:noFill/>
        </p:spPr>
        <p:txBody>
          <a:bodyPr wrap="square" rtlCol="0">
            <a:spAutoFit/>
          </a:bodyPr>
          <a:lstStyle/>
          <a:p>
            <a:pPr algn="just"/>
            <a:r>
              <a:rPr lang="es-ES" sz="3600" b="1" dirty="0" smtClean="0">
                <a:latin typeface="+mj-lt"/>
              </a:rPr>
              <a:t>-Corteza continental: </a:t>
            </a:r>
            <a:r>
              <a:rPr lang="es-ES" sz="2800" dirty="0" smtClean="0"/>
              <a:t>es la parte de la corteza terrestre (30%) que puede estar cubierta de vegetación </a:t>
            </a:r>
          </a:p>
          <a:p>
            <a:pPr algn="just"/>
            <a:r>
              <a:rPr lang="es-ES" sz="2800" dirty="0" smtClean="0"/>
              <a:t>O tiene pequeños depósitos de agua dulce. </a:t>
            </a:r>
          </a:p>
          <a:p>
            <a:pPr algn="just"/>
            <a:r>
              <a:rPr lang="es-ES" sz="2800" dirty="0" smtClean="0"/>
              <a:t>Sus rocas son las mas livianas de la geosfera . Posee montañas y valles.</a:t>
            </a:r>
            <a:endParaRPr lang="es-ES" sz="2800" dirty="0"/>
          </a:p>
        </p:txBody>
      </p:sp>
      <p:pic>
        <p:nvPicPr>
          <p:cNvPr id="35842" name="Picture 2" descr="http://www.rena.edu.ve/cuartaEtapa/cienciasTierra/Imagenes/T17Dib7.gif"/>
          <p:cNvPicPr>
            <a:picLocks noChangeAspect="1" noChangeArrowheads="1"/>
          </p:cNvPicPr>
          <p:nvPr/>
        </p:nvPicPr>
        <p:blipFill>
          <a:blip r:embed="rId2" cstate="print"/>
          <a:srcRect/>
          <a:stretch>
            <a:fillRect/>
          </a:stretch>
        </p:blipFill>
        <p:spPr bwMode="auto">
          <a:xfrm>
            <a:off x="1979712" y="3284984"/>
            <a:ext cx="5337116" cy="309634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42991" y="548680"/>
            <a:ext cx="8601009" cy="1354217"/>
          </a:xfrm>
          <a:prstGeom prst="rect">
            <a:avLst/>
          </a:prstGeom>
          <a:noFill/>
        </p:spPr>
        <p:txBody>
          <a:bodyPr wrap="none" rtlCol="0">
            <a:spAutoFit/>
          </a:bodyPr>
          <a:lstStyle/>
          <a:p>
            <a:pPr algn="ctr"/>
            <a:r>
              <a:rPr lang="es-ES" sz="3200" b="1" dirty="0" smtClean="0">
                <a:latin typeface="+mj-lt"/>
              </a:rPr>
              <a:t>Procesos geológicos externos que </a:t>
            </a:r>
          </a:p>
          <a:p>
            <a:pPr algn="ctr"/>
            <a:r>
              <a:rPr lang="es-ES" sz="3200" b="1" dirty="0" smtClean="0">
                <a:latin typeface="+mj-lt"/>
              </a:rPr>
              <a:t>destruyen la corteza terrestre:</a:t>
            </a:r>
          </a:p>
          <a:p>
            <a:endParaRPr lang="es-ES" dirty="0"/>
          </a:p>
        </p:txBody>
      </p:sp>
      <p:sp>
        <p:nvSpPr>
          <p:cNvPr id="3" name="2 CuadroTexto"/>
          <p:cNvSpPr txBox="1"/>
          <p:nvPr/>
        </p:nvSpPr>
        <p:spPr>
          <a:xfrm>
            <a:off x="0" y="2060848"/>
            <a:ext cx="8640960" cy="1323439"/>
          </a:xfrm>
          <a:prstGeom prst="rect">
            <a:avLst/>
          </a:prstGeom>
          <a:noFill/>
        </p:spPr>
        <p:txBody>
          <a:bodyPr wrap="square" rtlCol="0">
            <a:spAutoFit/>
          </a:bodyPr>
          <a:lstStyle/>
          <a:p>
            <a:pPr algn="just"/>
            <a:r>
              <a:rPr lang="es-ES" sz="3200" b="1" dirty="0" smtClean="0"/>
              <a:t>Erosión</a:t>
            </a:r>
            <a:r>
              <a:rPr lang="es-ES" sz="2400" dirty="0" smtClean="0"/>
              <a:t>: es el desgaste de la superficie terrestre, esto ocurre mas rápido en suelos deforestados.</a:t>
            </a:r>
          </a:p>
          <a:p>
            <a:pPr algn="just"/>
            <a:r>
              <a:rPr lang="es-ES" sz="2400" dirty="0" smtClean="0"/>
              <a:t>La erosión es causada por: viento, agua, abrasión, biológica.</a:t>
            </a:r>
            <a:endParaRPr lang="es-ES" sz="2400" dirty="0"/>
          </a:p>
        </p:txBody>
      </p:sp>
      <p:pic>
        <p:nvPicPr>
          <p:cNvPr id="36866" name="Picture 2" descr="http://upload.wikimedia.org/wikipedia/commons/thumb/0/09/Im_Salar_de_Uyuni.jpg/350px-Im_Salar_de_Uyuni.jpg"/>
          <p:cNvPicPr>
            <a:picLocks noChangeAspect="1" noChangeArrowheads="1"/>
          </p:cNvPicPr>
          <p:nvPr/>
        </p:nvPicPr>
        <p:blipFill>
          <a:blip r:embed="rId2" cstate="print"/>
          <a:srcRect/>
          <a:stretch>
            <a:fillRect/>
          </a:stretch>
        </p:blipFill>
        <p:spPr bwMode="auto">
          <a:xfrm>
            <a:off x="395536" y="3789040"/>
            <a:ext cx="3683485" cy="2736304"/>
          </a:xfrm>
          <a:prstGeom prst="rect">
            <a:avLst/>
          </a:prstGeom>
          <a:noFill/>
        </p:spPr>
      </p:pic>
      <p:pic>
        <p:nvPicPr>
          <p:cNvPr id="36868" name="Picture 4" descr="http://nicholsclassroom.weebly.com/uploads/1/0/9/0/10900290/1226907_orig.jpg"/>
          <p:cNvPicPr>
            <a:picLocks noChangeAspect="1" noChangeArrowheads="1"/>
          </p:cNvPicPr>
          <p:nvPr/>
        </p:nvPicPr>
        <p:blipFill>
          <a:blip r:embed="rId3" cstate="print"/>
          <a:srcRect/>
          <a:stretch>
            <a:fillRect/>
          </a:stretch>
        </p:blipFill>
        <p:spPr bwMode="auto">
          <a:xfrm>
            <a:off x="4644008" y="3789040"/>
            <a:ext cx="3957204" cy="2641434"/>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260648"/>
            <a:ext cx="8424936" cy="3847207"/>
          </a:xfrm>
          <a:prstGeom prst="rect">
            <a:avLst/>
          </a:prstGeom>
          <a:noFill/>
        </p:spPr>
        <p:txBody>
          <a:bodyPr wrap="square" rtlCol="0">
            <a:spAutoFit/>
          </a:bodyPr>
          <a:lstStyle/>
          <a:p>
            <a:pPr algn="just"/>
            <a:r>
              <a:rPr lang="es-ES" sz="3200" b="1" dirty="0" smtClean="0">
                <a:latin typeface="+mj-lt"/>
              </a:rPr>
              <a:t>Desintegración: </a:t>
            </a:r>
            <a:r>
              <a:rPr lang="es-ES" sz="2400" dirty="0" smtClean="0"/>
              <a:t>Es el desgaste de las rocas en forma de masa que pueden ser pequeñas o grandes.</a:t>
            </a:r>
            <a:endParaRPr lang="es-ES" sz="2800" dirty="0" smtClean="0"/>
          </a:p>
          <a:p>
            <a:pPr algn="just"/>
            <a:endParaRPr lang="es-ES" sz="2800" dirty="0" smtClean="0"/>
          </a:p>
          <a:p>
            <a:pPr algn="just"/>
            <a:r>
              <a:rPr lang="es-ES" sz="3200" b="1" dirty="0" smtClean="0">
                <a:latin typeface="+mj-lt"/>
              </a:rPr>
              <a:t>Pueden ser:</a:t>
            </a:r>
          </a:p>
          <a:p>
            <a:pPr algn="just"/>
            <a:r>
              <a:rPr lang="es-ES" sz="2400" b="1" dirty="0" smtClean="0"/>
              <a:t>1.Derrumbes: </a:t>
            </a:r>
            <a:r>
              <a:rPr lang="es-ES" sz="2400" dirty="0" smtClean="0"/>
              <a:t>es un arrastre de fragmentos pequeños de roca y suelo causado por las lluvias en suelos deforestados.</a:t>
            </a:r>
          </a:p>
          <a:p>
            <a:pPr algn="just"/>
            <a:r>
              <a:rPr lang="es-ES" sz="2400" b="1" dirty="0" smtClean="0"/>
              <a:t>2.Desprendimiento: </a:t>
            </a:r>
            <a:r>
              <a:rPr lang="es-ES" sz="2400" dirty="0" smtClean="0"/>
              <a:t>es la ruptura y caída de rocas por congelamiento.</a:t>
            </a:r>
          </a:p>
          <a:p>
            <a:pPr algn="just"/>
            <a:r>
              <a:rPr lang="es-ES" sz="2400" b="1" dirty="0" smtClean="0"/>
              <a:t>3.Deslizamientos: </a:t>
            </a:r>
            <a:r>
              <a:rPr lang="es-ES" sz="2400" dirty="0" smtClean="0"/>
              <a:t>es la caída de rocas por sismos.</a:t>
            </a:r>
            <a:endParaRPr lang="es-ES" sz="2800" dirty="0"/>
          </a:p>
        </p:txBody>
      </p:sp>
      <p:pic>
        <p:nvPicPr>
          <p:cNvPr id="37890" name="Picture 2" descr="http://t3.gstatic.com/images?q=tbn:ANd9GcQd7ghgwRjCycjfF3uZaOcO6aXYqGgow9GcDo39mkIpgDrMM3bb"/>
          <p:cNvPicPr>
            <a:picLocks noChangeAspect="1" noChangeArrowheads="1"/>
          </p:cNvPicPr>
          <p:nvPr/>
        </p:nvPicPr>
        <p:blipFill>
          <a:blip r:embed="rId2" cstate="print"/>
          <a:srcRect/>
          <a:stretch>
            <a:fillRect/>
          </a:stretch>
        </p:blipFill>
        <p:spPr bwMode="auto">
          <a:xfrm>
            <a:off x="395536" y="4437112"/>
            <a:ext cx="2691762" cy="2016224"/>
          </a:xfrm>
          <a:prstGeom prst="rect">
            <a:avLst/>
          </a:prstGeom>
          <a:noFill/>
        </p:spPr>
      </p:pic>
      <p:pic>
        <p:nvPicPr>
          <p:cNvPr id="37892" name="Picture 4" descr="http://t2.gstatic.com/images?q=tbn:ANd9GcTNjV1yGc16ZpVAGzjLVw8FqH--jdtsK1nLOwWwNGqA6aMxj_-z"/>
          <p:cNvPicPr>
            <a:picLocks noChangeAspect="1" noChangeArrowheads="1"/>
          </p:cNvPicPr>
          <p:nvPr/>
        </p:nvPicPr>
        <p:blipFill>
          <a:blip r:embed="rId3" cstate="print"/>
          <a:srcRect/>
          <a:stretch>
            <a:fillRect/>
          </a:stretch>
        </p:blipFill>
        <p:spPr bwMode="auto">
          <a:xfrm>
            <a:off x="6438783" y="4581128"/>
            <a:ext cx="2453697" cy="1780441"/>
          </a:xfrm>
          <a:prstGeom prst="rect">
            <a:avLst/>
          </a:prstGeom>
          <a:noFill/>
        </p:spPr>
      </p:pic>
      <p:pic>
        <p:nvPicPr>
          <p:cNvPr id="37894" name="Picture 6" descr="http://www.tekel.com.ar/images/Fotos/Desprendimiento-1.jpg"/>
          <p:cNvPicPr>
            <a:picLocks noChangeAspect="1" noChangeArrowheads="1"/>
          </p:cNvPicPr>
          <p:nvPr/>
        </p:nvPicPr>
        <p:blipFill>
          <a:blip r:embed="rId4" cstate="print"/>
          <a:srcRect/>
          <a:stretch>
            <a:fillRect/>
          </a:stretch>
        </p:blipFill>
        <p:spPr bwMode="auto">
          <a:xfrm>
            <a:off x="3347864" y="4509120"/>
            <a:ext cx="2832249" cy="183992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23528" y="260648"/>
            <a:ext cx="8280920" cy="6001643"/>
          </a:xfrm>
          <a:prstGeom prst="rect">
            <a:avLst/>
          </a:prstGeom>
        </p:spPr>
        <p:txBody>
          <a:bodyPr wrap="square">
            <a:spAutoFit/>
          </a:bodyPr>
          <a:lstStyle/>
          <a:p>
            <a:pPr algn="ctr">
              <a:defRPr/>
            </a:pPr>
            <a:r>
              <a:rPr lang="es-HN" sz="4800" b="1" dirty="0">
                <a:solidFill>
                  <a:schemeClr val="tx2">
                    <a:lumMod val="50000"/>
                  </a:schemeClr>
                </a:solidFill>
                <a:latin typeface="+mj-lt"/>
              </a:rPr>
              <a:t>El </a:t>
            </a:r>
            <a:r>
              <a:rPr lang="es-HN" sz="4800" b="1" dirty="0" smtClean="0">
                <a:solidFill>
                  <a:schemeClr val="tx2">
                    <a:lumMod val="50000"/>
                  </a:schemeClr>
                </a:solidFill>
                <a:latin typeface="+mj-lt"/>
              </a:rPr>
              <a:t>núcleo</a:t>
            </a:r>
          </a:p>
          <a:p>
            <a:pPr algn="just">
              <a:defRPr/>
            </a:pPr>
            <a:endParaRPr lang="es-HN" sz="2400" b="1" dirty="0" smtClean="0">
              <a:solidFill>
                <a:schemeClr val="tx2">
                  <a:lumMod val="50000"/>
                </a:schemeClr>
              </a:solidFill>
            </a:endParaRPr>
          </a:p>
          <a:p>
            <a:pPr algn="just">
              <a:defRPr/>
            </a:pPr>
            <a:r>
              <a:rPr lang="es-HN" sz="3200" b="1" dirty="0" smtClean="0">
                <a:solidFill>
                  <a:schemeClr val="tx2">
                    <a:lumMod val="50000"/>
                  </a:schemeClr>
                </a:solidFill>
              </a:rPr>
              <a:t>Es la capa más interna de la geosfera. Se compone de hierro (80%) y otros metales. Tiene hasta 6,400 km de profundidad y</a:t>
            </a:r>
            <a:r>
              <a:rPr lang="es-HN" sz="3200" b="1" dirty="0" smtClean="0"/>
              <a:t> una temperatura muy elevada</a:t>
            </a:r>
            <a:r>
              <a:rPr lang="es-HN" sz="3200" b="1" dirty="0" smtClean="0">
                <a:solidFill>
                  <a:schemeClr val="tx2">
                    <a:lumMod val="50000"/>
                  </a:schemeClr>
                </a:solidFill>
              </a:rPr>
              <a:t> . </a:t>
            </a:r>
            <a:endParaRPr lang="es-HN" sz="3200" b="1" dirty="0" smtClean="0"/>
          </a:p>
          <a:p>
            <a:pPr algn="just">
              <a:defRPr/>
            </a:pPr>
            <a:endParaRPr lang="es-HN" sz="2400" b="1" dirty="0"/>
          </a:p>
          <a:p>
            <a:pPr algn="just">
              <a:defRPr/>
            </a:pPr>
            <a:endParaRPr lang="es-HN" sz="2000" b="1" dirty="0" smtClean="0">
              <a:solidFill>
                <a:schemeClr val="tx2">
                  <a:lumMod val="50000"/>
                </a:schemeClr>
              </a:solidFill>
            </a:endParaRPr>
          </a:p>
          <a:p>
            <a:pPr algn="just">
              <a:defRPr/>
            </a:pPr>
            <a:endParaRPr lang="es-HN" sz="2000" b="1" dirty="0" smtClean="0">
              <a:solidFill>
                <a:schemeClr val="tx2">
                  <a:lumMod val="50000"/>
                </a:schemeClr>
              </a:solidFill>
            </a:endParaRPr>
          </a:p>
          <a:p>
            <a:pPr algn="just">
              <a:defRPr/>
            </a:pPr>
            <a:r>
              <a:rPr lang="es-HN" sz="3200" b="1" dirty="0" smtClean="0">
                <a:solidFill>
                  <a:schemeClr val="tx2">
                    <a:lumMod val="50000"/>
                  </a:schemeClr>
                </a:solidFill>
              </a:rPr>
              <a:t>Se </a:t>
            </a:r>
            <a:r>
              <a:rPr lang="es-HN" sz="3200" b="1" dirty="0">
                <a:solidFill>
                  <a:schemeClr val="tx2">
                    <a:lumMod val="50000"/>
                  </a:schemeClr>
                </a:solidFill>
              </a:rPr>
              <a:t>divide en dos partes: </a:t>
            </a:r>
            <a:endParaRPr lang="es-HN" sz="3200" b="1" dirty="0" smtClean="0">
              <a:solidFill>
                <a:schemeClr val="tx2">
                  <a:lumMod val="50000"/>
                </a:schemeClr>
              </a:solidFill>
            </a:endParaRPr>
          </a:p>
          <a:p>
            <a:pPr algn="just">
              <a:defRPr/>
            </a:pPr>
            <a:endParaRPr lang="es-HN" sz="2400" b="1" dirty="0" smtClean="0">
              <a:solidFill>
                <a:schemeClr val="tx2">
                  <a:lumMod val="50000"/>
                </a:schemeClr>
              </a:solidFill>
            </a:endParaRPr>
          </a:p>
          <a:p>
            <a:pPr algn="just">
              <a:defRPr/>
            </a:pPr>
            <a:r>
              <a:rPr lang="es-HN" sz="3200" b="1" dirty="0" smtClean="0">
                <a:solidFill>
                  <a:schemeClr val="tx2">
                    <a:lumMod val="50000"/>
                  </a:schemeClr>
                </a:solidFill>
              </a:rPr>
              <a:t>-</a:t>
            </a:r>
            <a:r>
              <a:rPr lang="es-HN" sz="3200" b="1" dirty="0">
                <a:solidFill>
                  <a:schemeClr val="tx2">
                    <a:lumMod val="50000"/>
                  </a:schemeClr>
                </a:solidFill>
              </a:rPr>
              <a:t>N</a:t>
            </a:r>
            <a:r>
              <a:rPr lang="es-HN" sz="3200" b="1" dirty="0" smtClean="0">
                <a:solidFill>
                  <a:schemeClr val="tx2">
                    <a:lumMod val="50000"/>
                  </a:schemeClr>
                </a:solidFill>
              </a:rPr>
              <a:t>úcleo </a:t>
            </a:r>
            <a:r>
              <a:rPr lang="es-HN" sz="3200" b="1" dirty="0">
                <a:solidFill>
                  <a:schemeClr val="tx2">
                    <a:lumMod val="50000"/>
                  </a:schemeClr>
                </a:solidFill>
              </a:rPr>
              <a:t>interno </a:t>
            </a:r>
            <a:r>
              <a:rPr lang="es-HN" sz="3200" b="1" dirty="0" smtClean="0">
                <a:solidFill>
                  <a:schemeClr val="tx2">
                    <a:lumMod val="50000"/>
                  </a:schemeClr>
                </a:solidFill>
              </a:rPr>
              <a:t>.</a:t>
            </a:r>
          </a:p>
          <a:p>
            <a:pPr algn="just">
              <a:defRPr/>
            </a:pPr>
            <a:r>
              <a:rPr lang="es-HN" sz="3200" b="1" dirty="0" smtClean="0">
                <a:solidFill>
                  <a:schemeClr val="tx2">
                    <a:lumMod val="50000"/>
                  </a:schemeClr>
                </a:solidFill>
              </a:rPr>
              <a:t>-Núcleo externo</a:t>
            </a:r>
            <a:r>
              <a:rPr lang="es-HN" sz="3200" b="1" dirty="0">
                <a:solidFill>
                  <a:schemeClr val="tx2">
                    <a:lumMod val="50000"/>
                  </a:schemeClr>
                </a:solidFill>
              </a:rPr>
              <a:t>.</a:t>
            </a:r>
            <a:endParaRPr lang="es-HN" sz="2800" b="1" dirty="0">
              <a:solidFill>
                <a:schemeClr val="tx2">
                  <a:lumMod val="50000"/>
                </a:schemeClr>
              </a:solidFill>
            </a:endParaRPr>
          </a:p>
        </p:txBody>
      </p:sp>
      <p:pic>
        <p:nvPicPr>
          <p:cNvPr id="4" name="Picture 3"/>
          <p:cNvPicPr>
            <a:picLocks noChangeAspect="1" noChangeArrowheads="1"/>
          </p:cNvPicPr>
          <p:nvPr/>
        </p:nvPicPr>
        <p:blipFill>
          <a:blip r:embed="rId2" cstate="print"/>
          <a:srcRect/>
          <a:stretch>
            <a:fillRect/>
          </a:stretch>
        </p:blipFill>
        <p:spPr bwMode="auto">
          <a:xfrm>
            <a:off x="5724128" y="2924944"/>
            <a:ext cx="3023047" cy="368069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43808" y="0"/>
            <a:ext cx="2952328" cy="830997"/>
          </a:xfrm>
          <a:prstGeom prst="rect">
            <a:avLst/>
          </a:prstGeom>
          <a:noFill/>
        </p:spPr>
        <p:txBody>
          <a:bodyPr wrap="square" rtlCol="0">
            <a:spAutoFit/>
          </a:bodyPr>
          <a:lstStyle/>
          <a:p>
            <a:pPr algn="ctr"/>
            <a:r>
              <a:rPr lang="es-ES" sz="4800" b="1" dirty="0" smtClean="0">
                <a:latin typeface="+mj-lt"/>
              </a:rPr>
              <a:t>Manto</a:t>
            </a:r>
            <a:endParaRPr lang="es-ES" sz="4800" b="1" dirty="0">
              <a:latin typeface="+mj-lt"/>
            </a:endParaRPr>
          </a:p>
        </p:txBody>
      </p:sp>
      <p:sp>
        <p:nvSpPr>
          <p:cNvPr id="3" name="2 Rectángulo"/>
          <p:cNvSpPr/>
          <p:nvPr/>
        </p:nvSpPr>
        <p:spPr>
          <a:xfrm>
            <a:off x="323528" y="836712"/>
            <a:ext cx="8280920" cy="2554545"/>
          </a:xfrm>
          <a:prstGeom prst="rect">
            <a:avLst/>
          </a:prstGeom>
        </p:spPr>
        <p:txBody>
          <a:bodyPr wrap="square">
            <a:spAutoFit/>
          </a:bodyPr>
          <a:lstStyle/>
          <a:p>
            <a:pPr algn="just">
              <a:defRPr/>
            </a:pPr>
            <a:r>
              <a:rPr lang="es-HN" sz="3200" b="1" dirty="0"/>
              <a:t>E</a:t>
            </a:r>
            <a:r>
              <a:rPr lang="es-HN" sz="3200" b="1" dirty="0" smtClean="0"/>
              <a:t>s </a:t>
            </a:r>
            <a:r>
              <a:rPr lang="es-HN" sz="3200" b="1" dirty="0"/>
              <a:t>la capa intermedia de la geosfera. Su temperatura es mas elevada que la de la corteza. En algunas zonas del manto se encuentran rocas fundidas, que reciben el nombre de magma</a:t>
            </a:r>
            <a:r>
              <a:rPr lang="es-HN" sz="2800" b="1" dirty="0"/>
              <a:t>.</a:t>
            </a:r>
          </a:p>
        </p:txBody>
      </p:sp>
      <p:sp>
        <p:nvSpPr>
          <p:cNvPr id="4" name="3 CuadroTexto"/>
          <p:cNvSpPr txBox="1"/>
          <p:nvPr/>
        </p:nvSpPr>
        <p:spPr>
          <a:xfrm>
            <a:off x="323528" y="3789040"/>
            <a:ext cx="5616624" cy="2677656"/>
          </a:xfrm>
          <a:prstGeom prst="rect">
            <a:avLst/>
          </a:prstGeom>
          <a:noFill/>
        </p:spPr>
        <p:txBody>
          <a:bodyPr wrap="square" rtlCol="0">
            <a:spAutoFit/>
          </a:bodyPr>
          <a:lstStyle/>
          <a:p>
            <a:r>
              <a:rPr lang="es-ES" sz="4000" b="1" dirty="0" smtClean="0"/>
              <a:t>Zonas del manto:</a:t>
            </a:r>
          </a:p>
          <a:p>
            <a:r>
              <a:rPr lang="es-ES" sz="3200" b="1" dirty="0" smtClean="0"/>
              <a:t>1.Mesosfera.</a:t>
            </a:r>
          </a:p>
          <a:p>
            <a:r>
              <a:rPr lang="es-ES" sz="3200" b="1" dirty="0" smtClean="0"/>
              <a:t>2.Astenosfera.</a:t>
            </a:r>
            <a:r>
              <a:rPr lang="es-ES" sz="3200" dirty="0" smtClean="0"/>
              <a:t>(se originan cambios geológicos)</a:t>
            </a:r>
          </a:p>
          <a:p>
            <a:r>
              <a:rPr lang="es-ES" sz="3200" b="1" dirty="0" smtClean="0"/>
              <a:t>3.Manto superior.</a:t>
            </a:r>
            <a:endParaRPr lang="es-ES" sz="3200" b="1" dirty="0"/>
          </a:p>
        </p:txBody>
      </p:sp>
      <p:pic>
        <p:nvPicPr>
          <p:cNvPr id="15362" name="Picture 2" descr="http://t2.gstatic.com/images?q=tbn:ANd9GcRwCF9dJusktzQrvb_pu01y08U5F8LhxG6NXCpCSyK76mpC7WE6ww"/>
          <p:cNvPicPr>
            <a:picLocks noChangeAspect="1" noChangeArrowheads="1"/>
          </p:cNvPicPr>
          <p:nvPr/>
        </p:nvPicPr>
        <p:blipFill>
          <a:blip r:embed="rId2" cstate="print"/>
          <a:srcRect/>
          <a:stretch>
            <a:fillRect/>
          </a:stretch>
        </p:blipFill>
        <p:spPr bwMode="auto">
          <a:xfrm>
            <a:off x="6372201" y="2874296"/>
            <a:ext cx="2232248" cy="371189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55776" y="0"/>
            <a:ext cx="3960440" cy="1015663"/>
          </a:xfrm>
          <a:prstGeom prst="rect">
            <a:avLst/>
          </a:prstGeom>
          <a:noFill/>
        </p:spPr>
        <p:txBody>
          <a:bodyPr wrap="square" rtlCol="0">
            <a:spAutoFit/>
          </a:bodyPr>
          <a:lstStyle/>
          <a:p>
            <a:pPr algn="ctr"/>
            <a:r>
              <a:rPr lang="es-ES" sz="6000" b="1" dirty="0" smtClean="0"/>
              <a:t>Corteza  </a:t>
            </a:r>
            <a:endParaRPr lang="es-ES" sz="6000" b="1" dirty="0"/>
          </a:p>
        </p:txBody>
      </p:sp>
      <p:sp>
        <p:nvSpPr>
          <p:cNvPr id="3" name="2 Rectángulo"/>
          <p:cNvSpPr/>
          <p:nvPr/>
        </p:nvSpPr>
        <p:spPr>
          <a:xfrm>
            <a:off x="395536" y="856357"/>
            <a:ext cx="8280920" cy="6001643"/>
          </a:xfrm>
          <a:prstGeom prst="rect">
            <a:avLst/>
          </a:prstGeom>
        </p:spPr>
        <p:txBody>
          <a:bodyPr wrap="square">
            <a:spAutoFit/>
          </a:bodyPr>
          <a:lstStyle/>
          <a:p>
            <a:pPr algn="just"/>
            <a:r>
              <a:rPr lang="es-HN" sz="3100" b="1" dirty="0"/>
              <a:t>Es la capa más externa de la </a:t>
            </a:r>
            <a:r>
              <a:rPr lang="es-HN" sz="3100" b="1" dirty="0" smtClean="0"/>
              <a:t>geosfera, es  delgada y muy poco densa en comparación al resto del planeta.</a:t>
            </a:r>
            <a:endParaRPr lang="es-HN" sz="3100" b="1" dirty="0"/>
          </a:p>
          <a:p>
            <a:pPr algn="just"/>
            <a:endParaRPr lang="es-HN" sz="3100" b="1" dirty="0" smtClean="0"/>
          </a:p>
          <a:p>
            <a:pPr algn="just"/>
            <a:r>
              <a:rPr lang="es-HN" sz="3100" b="1" dirty="0" smtClean="0"/>
              <a:t>Está </a:t>
            </a:r>
            <a:r>
              <a:rPr lang="es-HN" sz="3100" b="1" dirty="0"/>
              <a:t>formada por grandes placas de rocas sólidas y frías, y tiene un espesor que varía entre los 10 km en el fondo de los océanos a 70 km en las montañas más altas</a:t>
            </a:r>
            <a:r>
              <a:rPr lang="es-HN" sz="3100" b="1" dirty="0" smtClean="0"/>
              <a:t>.</a:t>
            </a:r>
          </a:p>
          <a:p>
            <a:pPr algn="just"/>
            <a:endParaRPr lang="es-HN" sz="3100" b="1" dirty="0" smtClean="0"/>
          </a:p>
          <a:p>
            <a:pPr algn="just"/>
            <a:r>
              <a:rPr lang="es-HN" sz="3100" b="1" dirty="0" smtClean="0"/>
              <a:t>Zonas de la corteza:</a:t>
            </a:r>
          </a:p>
          <a:p>
            <a:pPr algn="just"/>
            <a:r>
              <a:rPr lang="es-HN" sz="3100" b="1" dirty="0" smtClean="0"/>
              <a:t>1.Subsuelo.</a:t>
            </a:r>
          </a:p>
          <a:p>
            <a:pPr algn="just"/>
            <a:r>
              <a:rPr lang="es-HN" sz="3100" b="1" dirty="0" smtClean="0"/>
              <a:t>2.Suelo.</a:t>
            </a:r>
            <a:endParaRPr lang="es-HN" sz="31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http://3.bp.blogspot.com/_AAv1JESm7MA/TK3jEW3qXeI/AAAAAAAAAAM/CUJDPIzFJqE/s320/capas_de_la_tierra.jpg"/>
          <p:cNvPicPr>
            <a:picLocks noChangeAspect="1" noChangeArrowheads="1"/>
          </p:cNvPicPr>
          <p:nvPr/>
        </p:nvPicPr>
        <p:blipFill>
          <a:blip r:embed="rId2" cstate="print"/>
          <a:srcRect/>
          <a:stretch>
            <a:fillRect/>
          </a:stretch>
        </p:blipFill>
        <p:spPr bwMode="auto">
          <a:xfrm>
            <a:off x="1835696" y="1340767"/>
            <a:ext cx="5544616" cy="5371349"/>
          </a:xfrm>
          <a:prstGeom prst="rect">
            <a:avLst/>
          </a:prstGeom>
          <a:ln>
            <a:noFill/>
          </a:ln>
          <a:effectLst>
            <a:outerShdw blurRad="292100" dist="139700" dir="2700000" algn="tl" rotWithShape="0">
              <a:srgbClr val="333333">
                <a:alpha val="65000"/>
              </a:srgbClr>
            </a:outerShdw>
          </a:effectLst>
        </p:spPr>
      </p:pic>
      <p:sp>
        <p:nvSpPr>
          <p:cNvPr id="4" name="3 CuadroTexto"/>
          <p:cNvSpPr txBox="1"/>
          <p:nvPr/>
        </p:nvSpPr>
        <p:spPr>
          <a:xfrm>
            <a:off x="1331640" y="260648"/>
            <a:ext cx="6768752" cy="923330"/>
          </a:xfrm>
          <a:prstGeom prst="rect">
            <a:avLst/>
          </a:prstGeom>
          <a:noFill/>
        </p:spPr>
        <p:txBody>
          <a:bodyPr wrap="square" rtlCol="0">
            <a:spAutoFit/>
          </a:bodyPr>
          <a:lstStyle/>
          <a:p>
            <a:pPr algn="ctr"/>
            <a:r>
              <a:rPr lang="es-ES" sz="5400" b="1" dirty="0" smtClean="0">
                <a:latin typeface="+mj-lt"/>
              </a:rPr>
              <a:t>Capas de la Geosfera</a:t>
            </a:r>
            <a:endParaRPr lang="es-ES" sz="5400" b="1"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23728" y="0"/>
            <a:ext cx="4824536" cy="923330"/>
          </a:xfrm>
          <a:prstGeom prst="rect">
            <a:avLst/>
          </a:prstGeom>
          <a:noFill/>
        </p:spPr>
        <p:txBody>
          <a:bodyPr wrap="square" rtlCol="0">
            <a:spAutoFit/>
          </a:bodyPr>
          <a:lstStyle/>
          <a:p>
            <a:pPr algn="ctr"/>
            <a:r>
              <a:rPr lang="es-ES" sz="5400" b="1" dirty="0" smtClean="0">
                <a:latin typeface="+mj-lt"/>
              </a:rPr>
              <a:t>Litosfera</a:t>
            </a:r>
            <a:endParaRPr lang="es-ES" sz="5400" b="1" dirty="0">
              <a:latin typeface="+mj-lt"/>
            </a:endParaRPr>
          </a:p>
        </p:txBody>
      </p:sp>
      <p:sp>
        <p:nvSpPr>
          <p:cNvPr id="4" name="3 Rectángulo"/>
          <p:cNvSpPr/>
          <p:nvPr/>
        </p:nvSpPr>
        <p:spPr>
          <a:xfrm>
            <a:off x="323528" y="1124744"/>
            <a:ext cx="8568952" cy="2862322"/>
          </a:xfrm>
          <a:prstGeom prst="rect">
            <a:avLst/>
          </a:prstGeom>
        </p:spPr>
        <p:txBody>
          <a:bodyPr wrap="square">
            <a:spAutoFit/>
          </a:bodyPr>
          <a:lstStyle/>
          <a:p>
            <a:r>
              <a:rPr lang="es-ES" sz="3600" dirty="0" smtClean="0"/>
              <a:t>Está formada por la corteza terrestre y por la del Manto Superior.</a:t>
            </a:r>
          </a:p>
          <a:p>
            <a:r>
              <a:rPr lang="es-ES" sz="3600" dirty="0" smtClean="0"/>
              <a:t>La litosfera está fragmentada en una serie de placas tectónicas, en cuyos bordes se concentran los fenómenos geológicos.</a:t>
            </a:r>
            <a:endParaRPr lang="es-ES" sz="3600" dirty="0"/>
          </a:p>
        </p:txBody>
      </p:sp>
      <p:pic>
        <p:nvPicPr>
          <p:cNvPr id="19458" name="Picture 2" descr="http://upload.wikimedia.org/wikipedia/commons/thumb/5/5a/Oceanic-continental_convergence_Fig21oceancont_spanish.svg/350px-Oceanic-continental_convergence_Fig21oceancont_spanish.svg.png"/>
          <p:cNvPicPr>
            <a:picLocks noChangeAspect="1" noChangeArrowheads="1"/>
          </p:cNvPicPr>
          <p:nvPr/>
        </p:nvPicPr>
        <p:blipFill>
          <a:blip r:embed="rId2" cstate="print"/>
          <a:srcRect/>
          <a:stretch>
            <a:fillRect/>
          </a:stretch>
        </p:blipFill>
        <p:spPr bwMode="auto">
          <a:xfrm>
            <a:off x="2267744" y="4005064"/>
            <a:ext cx="4896544" cy="255241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23728" y="260648"/>
            <a:ext cx="5184576" cy="923330"/>
          </a:xfrm>
          <a:prstGeom prst="rect">
            <a:avLst/>
          </a:prstGeom>
          <a:noFill/>
        </p:spPr>
        <p:txBody>
          <a:bodyPr wrap="square" rtlCol="0">
            <a:spAutoFit/>
          </a:bodyPr>
          <a:lstStyle/>
          <a:p>
            <a:r>
              <a:rPr lang="es-ES" sz="5400" b="1" dirty="0" smtClean="0">
                <a:latin typeface="+mj-lt"/>
              </a:rPr>
              <a:t>Placas tectónicas  </a:t>
            </a:r>
            <a:endParaRPr lang="es-ES" sz="5400" b="1" dirty="0">
              <a:latin typeface="+mj-lt"/>
            </a:endParaRPr>
          </a:p>
        </p:txBody>
      </p:sp>
      <p:sp>
        <p:nvSpPr>
          <p:cNvPr id="4" name="3 Rectángulo"/>
          <p:cNvSpPr/>
          <p:nvPr/>
        </p:nvSpPr>
        <p:spPr>
          <a:xfrm>
            <a:off x="0" y="1196752"/>
            <a:ext cx="8892480" cy="2308324"/>
          </a:xfrm>
          <a:prstGeom prst="rect">
            <a:avLst/>
          </a:prstGeom>
        </p:spPr>
        <p:txBody>
          <a:bodyPr wrap="square">
            <a:spAutoFit/>
          </a:bodyPr>
          <a:lstStyle/>
          <a:p>
            <a:pPr algn="just"/>
            <a:r>
              <a:rPr lang="es-ES" sz="3600" b="1" dirty="0"/>
              <a:t>E</a:t>
            </a:r>
            <a:r>
              <a:rPr lang="es-ES" sz="3600" b="1" dirty="0" smtClean="0"/>
              <a:t>s un fragmento de litosfera que se mueve como bloque rígido sin que ocurra deformación interna sobre la astenósfera de la Tierra</a:t>
            </a:r>
            <a:r>
              <a:rPr lang="es-ES" sz="3600" dirty="0" smtClean="0"/>
              <a:t>.</a:t>
            </a:r>
            <a:endParaRPr lang="es-ES" sz="3600" dirty="0"/>
          </a:p>
        </p:txBody>
      </p:sp>
      <p:sp>
        <p:nvSpPr>
          <p:cNvPr id="5" name="4 CuadroTexto"/>
          <p:cNvSpPr txBox="1"/>
          <p:nvPr/>
        </p:nvSpPr>
        <p:spPr>
          <a:xfrm>
            <a:off x="395536" y="3789040"/>
            <a:ext cx="7776864" cy="2739211"/>
          </a:xfrm>
          <a:prstGeom prst="rect">
            <a:avLst/>
          </a:prstGeom>
          <a:noFill/>
        </p:spPr>
        <p:txBody>
          <a:bodyPr wrap="square" rtlCol="0">
            <a:spAutoFit/>
          </a:bodyPr>
          <a:lstStyle/>
          <a:p>
            <a:r>
              <a:rPr lang="es-ES" sz="3600" b="1" dirty="0" smtClean="0">
                <a:latin typeface="+mj-lt"/>
              </a:rPr>
              <a:t>Clasificación de las placas Tectónicas:</a:t>
            </a:r>
          </a:p>
          <a:p>
            <a:endParaRPr lang="es-ES" sz="3600" b="1" dirty="0" smtClean="0"/>
          </a:p>
          <a:p>
            <a:r>
              <a:rPr lang="es-ES" sz="3600" b="1" dirty="0" smtClean="0"/>
              <a:t>1.Divergentes.</a:t>
            </a:r>
          </a:p>
          <a:p>
            <a:r>
              <a:rPr lang="es-ES" sz="3200" b="1" dirty="0" smtClean="0"/>
              <a:t>2.Convergentes.</a:t>
            </a:r>
          </a:p>
          <a:p>
            <a:r>
              <a:rPr lang="es-ES" sz="3200" b="1" dirty="0" smtClean="0"/>
              <a:t>3.Transformaciòn.</a:t>
            </a:r>
            <a:endParaRPr lang="es-ES" sz="3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260648"/>
            <a:ext cx="8352928" cy="3600986"/>
          </a:xfrm>
          <a:prstGeom prst="rect">
            <a:avLst/>
          </a:prstGeom>
          <a:noFill/>
        </p:spPr>
        <p:txBody>
          <a:bodyPr wrap="square" rtlCol="0">
            <a:spAutoFit/>
          </a:bodyPr>
          <a:lstStyle/>
          <a:p>
            <a:pPr algn="just"/>
            <a:r>
              <a:rPr lang="es-ES" sz="3600" b="1" dirty="0" smtClean="0"/>
              <a:t>Placa divergente</a:t>
            </a:r>
            <a:r>
              <a:rPr lang="es-ES" dirty="0" smtClean="0"/>
              <a:t>: </a:t>
            </a:r>
            <a:r>
              <a:rPr lang="es-HN" sz="3200" dirty="0" smtClean="0"/>
              <a:t>Es el límite que existe entre dos placas tectónicas que se separan </a:t>
            </a:r>
            <a:r>
              <a:rPr lang="es-HN" sz="3200" smtClean="0"/>
              <a:t>(</a:t>
            </a:r>
            <a:r>
              <a:rPr lang="es-HN" sz="3200" smtClean="0"/>
              <a:t>las </a:t>
            </a:r>
            <a:r>
              <a:rPr lang="es-ES" sz="3200" smtClean="0"/>
              <a:t>placas </a:t>
            </a:r>
            <a:r>
              <a:rPr lang="es-ES" sz="3200" dirty="0" smtClean="0"/>
              <a:t>se mueven en dirección  opuesta</a:t>
            </a:r>
            <a:r>
              <a:rPr lang="es-HN" sz="3200" dirty="0" smtClean="0"/>
              <a:t>). Conforme las placas se alejan entre sí,</a:t>
            </a:r>
            <a:r>
              <a:rPr lang="es-ES" sz="3200" dirty="0" smtClean="0"/>
              <a:t> </a:t>
            </a:r>
            <a:r>
              <a:rPr lang="es-HN" sz="3200" dirty="0" smtClean="0"/>
              <a:t>nuevo material asciende desde el manto, </a:t>
            </a:r>
            <a:r>
              <a:rPr lang="es-ES" sz="3200" dirty="0" smtClean="0"/>
              <a:t>Produciendo hundimiento y expulsión de lava.</a:t>
            </a:r>
          </a:p>
          <a:p>
            <a:endParaRPr lang="es-HN" sz="3200" dirty="0" smtClean="0"/>
          </a:p>
        </p:txBody>
      </p:sp>
      <p:pic>
        <p:nvPicPr>
          <p:cNvPr id="6" name="Picture 2"/>
          <p:cNvPicPr>
            <a:picLocks noChangeAspect="1" noChangeArrowheads="1"/>
          </p:cNvPicPr>
          <p:nvPr/>
        </p:nvPicPr>
        <p:blipFill>
          <a:blip r:embed="rId2" cstate="print"/>
          <a:srcRect/>
          <a:stretch>
            <a:fillRect/>
          </a:stretch>
        </p:blipFill>
        <p:spPr bwMode="auto">
          <a:xfrm>
            <a:off x="3491880" y="3068960"/>
            <a:ext cx="5328592" cy="35531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1054</Words>
  <Application>Microsoft Office PowerPoint</Application>
  <PresentationFormat>Presentación en pantalla (4:3)</PresentationFormat>
  <Paragraphs>102</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personal</dc:creator>
  <cp:lastModifiedBy>personal</cp:lastModifiedBy>
  <cp:revision>76</cp:revision>
  <dcterms:created xsi:type="dcterms:W3CDTF">2013-03-04T03:37:00Z</dcterms:created>
  <dcterms:modified xsi:type="dcterms:W3CDTF">2013-05-22T04:30:47Z</dcterms:modified>
</cp:coreProperties>
</file>