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AE2A-D881-402E-B798-25AF4184188F}" type="datetimeFigureOut">
              <a:rPr lang="es-ES" smtClean="0"/>
              <a:t>06/03/2013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818CE-F8E4-4579-9A00-869B6D1739B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63688" y="0"/>
            <a:ext cx="59046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b="1" dirty="0" smtClean="0"/>
              <a:t>LA  ATMOSFERA</a:t>
            </a:r>
            <a:endParaRPr lang="es-ES" sz="7200" b="1" dirty="0"/>
          </a:p>
        </p:txBody>
      </p:sp>
      <p:pic>
        <p:nvPicPr>
          <p:cNvPr id="1026" name="Picture 2" descr="http://us.123rf.com/400wm/400/400/PaulPaladin/PaulPaladin0608/PaulPaladin060800011/484493-planeta-tierra-buscando-hacer-sombra-con-atmosfera-without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399180"/>
            <a:ext cx="4032448" cy="3982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39752" y="332656"/>
            <a:ext cx="42655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b="1" dirty="0" smtClean="0">
                <a:latin typeface="+mj-lt"/>
              </a:rPr>
              <a:t>Meteorito en Rusia</a:t>
            </a:r>
            <a:endParaRPr lang="es-ES" sz="4000" b="1" dirty="0">
              <a:latin typeface="+mj-lt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95536" y="1196752"/>
            <a:ext cx="81369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En el amanecer del viernes 15 de febrero de 2013 cayó sobre Rusia un bólido de grandes dimensiones, el más grande detectado desde el fenómeno de </a:t>
            </a:r>
            <a:r>
              <a:rPr kumimoji="0" lang="es-E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Tunguska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(1908). Según ha confirmado la NASA, la roca medía de 15 a 17 m y pesaba de 7 000 a 10 000 toneladas. La energía liberada en la explosión fue el equivalente a entre 30 bombas de Hiroshima, en un vuelo de 32,5 segundos.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23528" y="4941168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/>
              <a:t>La  combinación de la entrada en la atmósfera con la explosión ha producido una gran onda de choque que ha producido diversos daños.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95736" y="260648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latin typeface="+mj-lt"/>
              </a:rPr>
              <a:t>Termosfera</a:t>
            </a:r>
            <a:endParaRPr lang="es-ES" sz="5400" b="1" dirty="0">
              <a:latin typeface="+mj-l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412776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/>
              <a:t>Es la capa mas externa de la atmosfera . Protege a los seres vivos porque absorbe los rayos gamma y los rayos X.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51520" y="2996952"/>
            <a:ext cx="856895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 smtClean="0">
                <a:latin typeface="+mj-lt"/>
              </a:rPr>
              <a:t>La </a:t>
            </a:r>
            <a:r>
              <a:rPr lang="es-ES" sz="3200" b="1" dirty="0" err="1" smtClean="0">
                <a:latin typeface="+mj-lt"/>
              </a:rPr>
              <a:t>energia</a:t>
            </a:r>
            <a:r>
              <a:rPr lang="es-ES" sz="3200" b="1" dirty="0" smtClean="0">
                <a:latin typeface="+mj-lt"/>
              </a:rPr>
              <a:t> solar  atraviesa el espacio en forma de ondas:</a:t>
            </a:r>
          </a:p>
          <a:p>
            <a:pPr algn="just"/>
            <a:r>
              <a:rPr lang="es-ES" sz="2800" b="1" dirty="0" smtClean="0"/>
              <a:t>-Onda cortas: </a:t>
            </a:r>
            <a:r>
              <a:rPr lang="es-ES" sz="2800" dirty="0" smtClean="0"/>
              <a:t>son dañinas para los seres vivos porque alteran la estructura y propiedades biológicas, causando: quemaduras, tumores y la muerte.</a:t>
            </a:r>
          </a:p>
          <a:p>
            <a:pPr algn="just"/>
            <a:endParaRPr lang="es-ES" sz="2800" dirty="0"/>
          </a:p>
          <a:p>
            <a:pPr algn="just"/>
            <a:endParaRPr lang="es-E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3040" y="692696"/>
            <a:ext cx="83174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b="1" dirty="0" smtClean="0"/>
              <a:t>-Ondas intermedias</a:t>
            </a:r>
            <a:r>
              <a:rPr lang="es-ES" sz="3200" b="1" dirty="0" smtClean="0"/>
              <a:t>: </a:t>
            </a:r>
            <a:r>
              <a:rPr lang="es-ES" sz="3200" dirty="0" smtClean="0"/>
              <a:t>forman el espectro de la luz visible, observable en el arcoíris:  violeta, azul, verde,</a:t>
            </a:r>
          </a:p>
          <a:p>
            <a:pPr algn="just"/>
            <a:r>
              <a:rPr lang="es-ES" sz="3200" dirty="0" smtClean="0"/>
              <a:t>Amarillo, naranja y rojo.</a:t>
            </a:r>
          </a:p>
          <a:p>
            <a:pPr algn="just"/>
            <a:endParaRPr lang="es-ES" sz="3200" dirty="0"/>
          </a:p>
          <a:p>
            <a:pPr algn="just"/>
            <a:endParaRPr lang="es-ES" sz="2800" dirty="0" smtClean="0"/>
          </a:p>
          <a:p>
            <a:pPr algn="just"/>
            <a:r>
              <a:rPr lang="es-ES" sz="3600" b="1" dirty="0" smtClean="0"/>
              <a:t>-Onda largas: </a:t>
            </a:r>
            <a:r>
              <a:rPr lang="es-ES" sz="3200" dirty="0" smtClean="0"/>
              <a:t>sirven para calentar el planeta y aumentan la velocidad de las reacciones químicas. </a:t>
            </a:r>
          </a:p>
          <a:p>
            <a:pPr algn="just"/>
            <a:r>
              <a:rPr lang="es-ES" sz="3200" dirty="0" smtClean="0"/>
              <a:t>Ejemplo: rayos infrarrojos, microondas y radio.</a:t>
            </a:r>
            <a:endParaRPr lang="es-E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476672"/>
            <a:ext cx="82809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b="1" dirty="0" smtClean="0">
                <a:latin typeface="+mj-lt"/>
              </a:rPr>
              <a:t>Insolación: </a:t>
            </a:r>
            <a:r>
              <a:rPr lang="es-ES" sz="3200" dirty="0" smtClean="0"/>
              <a:t>energía solar que es interceptada por la litosfera y aguas superficiales.</a:t>
            </a:r>
            <a:endParaRPr lang="es-ES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95536" y="2276872"/>
            <a:ext cx="835292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 smtClean="0"/>
              <a:t>El Ecuador </a:t>
            </a:r>
            <a:r>
              <a:rPr lang="es-ES" sz="3200" dirty="0" smtClean="0"/>
              <a:t>y sus zonas  próximas reciben mayor insolación porque los rayos del sol llegan casi perpendicularmente dando mayor calor a la tierra .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b="1" dirty="0" smtClean="0"/>
              <a:t>En los polos </a:t>
            </a:r>
            <a:r>
              <a:rPr lang="es-ES" sz="3200" dirty="0" smtClean="0"/>
              <a:t>la insolación disminuye porque los rayos del sol llegan cada vez mas inclinados y se difunden en una área mayor.</a:t>
            </a:r>
            <a:endParaRPr lang="es-E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3648" y="332656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latin typeface="+mj-lt"/>
              </a:rPr>
              <a:t>Vientos</a:t>
            </a:r>
            <a:endParaRPr lang="es-ES" sz="5400" b="1" dirty="0">
              <a:latin typeface="+mj-l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556792"/>
            <a:ext cx="835292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 smtClean="0"/>
              <a:t>El aire frio se contrae, adquiere mayor peso y tiende a descender  creando zonas de alta presión cerca de la litosfera , se mueven horizontalmente</a:t>
            </a:r>
            <a:r>
              <a:rPr lang="es-ES" sz="2000" dirty="0" smtClean="0"/>
              <a:t>.</a:t>
            </a:r>
          </a:p>
          <a:p>
            <a:pPr algn="just"/>
            <a:endParaRPr lang="es-ES" sz="2000" dirty="0"/>
          </a:p>
          <a:p>
            <a:pPr algn="just"/>
            <a:r>
              <a:rPr lang="es-ES" sz="3600" dirty="0" smtClean="0"/>
              <a:t>La fuerza de los vientos dependerá de la diferencia que exista entre las presiones de dos zonas.</a:t>
            </a:r>
            <a:endParaRPr lang="es-E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95736" y="260648"/>
            <a:ext cx="4608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 smtClean="0">
                <a:latin typeface="+mj-lt"/>
              </a:rPr>
              <a:t>Corrientes</a:t>
            </a:r>
            <a:endParaRPr lang="es-ES" sz="6000" b="1" dirty="0">
              <a:latin typeface="+mj-l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628800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 smtClean="0"/>
              <a:t>El aire caliente menos denso cuando es desplazado por aire mas fresco y mas denso se mueve vertical en la troposfera y se llaman corrientes.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dirty="0" smtClean="0"/>
              <a:t>Las corrientes de aire caliente evaporan el agua de la corteza  terrestre que al ascender se condensa y precipita de nuevo a la corteza terrestre en forma de </a:t>
            </a:r>
            <a:r>
              <a:rPr lang="es-ES" sz="3200" b="1" dirty="0" smtClean="0"/>
              <a:t>lluvia.</a:t>
            </a:r>
            <a:endParaRPr lang="es-ES" sz="3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487025"/>
            <a:ext cx="82089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Vientos planetarios</a:t>
            </a:r>
          </a:p>
          <a:p>
            <a:endParaRPr lang="es-ES" b="1" dirty="0" smtClean="0"/>
          </a:p>
          <a:p>
            <a:pPr algn="just"/>
            <a:r>
              <a:rPr lang="es-ES" sz="3600" b="1" dirty="0" smtClean="0"/>
              <a:t>Calma ecuatorial: </a:t>
            </a:r>
            <a:r>
              <a:rPr lang="es-ES" sz="3600" dirty="0" smtClean="0"/>
              <a:t>zonas de baja presión en las regiones del ecuador.</a:t>
            </a:r>
          </a:p>
          <a:p>
            <a:pPr algn="just"/>
            <a:r>
              <a:rPr lang="es-ES" sz="3600" b="1" dirty="0" smtClean="0"/>
              <a:t>Calmas subtropical: </a:t>
            </a:r>
            <a:r>
              <a:rPr lang="es-ES" sz="3600" dirty="0" smtClean="0"/>
              <a:t>zonas de alta presión en el hemisferio norte y sur de los polos.</a:t>
            </a:r>
          </a:p>
          <a:p>
            <a:pPr algn="just"/>
            <a:r>
              <a:rPr lang="es-ES" sz="3600" b="1" dirty="0" smtClean="0"/>
              <a:t>Vientos Alisios: </a:t>
            </a:r>
            <a:r>
              <a:rPr lang="es-ES" sz="3600" dirty="0" smtClean="0"/>
              <a:t>se dirigen desde  las calmas subtropicales hasta la calma ecuatorial.</a:t>
            </a:r>
          </a:p>
          <a:p>
            <a:pPr algn="just"/>
            <a:r>
              <a:rPr lang="es-ES" sz="3600" b="1" dirty="0" smtClean="0"/>
              <a:t>Vientos del oeste: </a:t>
            </a:r>
            <a:r>
              <a:rPr lang="es-ES" sz="3600" dirty="0" smtClean="0"/>
              <a:t>van desde las calmas subtropicales hasta los dos polos.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0"/>
            <a:ext cx="84969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/>
              <a:t>Los vientos alisios no soplan de manera recta porque sufren una desviación  debido al movimiento de rotación de la tierra llamado</a:t>
            </a:r>
          </a:p>
          <a:p>
            <a:pPr algn="just"/>
            <a:r>
              <a:rPr lang="es-ES" sz="3200" b="1" dirty="0" smtClean="0"/>
              <a:t>Efecto de coriolis</a:t>
            </a:r>
            <a:r>
              <a:rPr lang="es-ES" sz="3200" b="1" dirty="0" smtClean="0"/>
              <a:t>.</a:t>
            </a:r>
          </a:p>
          <a:p>
            <a:pPr algn="just"/>
            <a:endParaRPr lang="es-ES" sz="3200" b="1" dirty="0"/>
          </a:p>
          <a:p>
            <a:pPr algn="just"/>
            <a:r>
              <a:rPr lang="es-ES" sz="3200" b="1" dirty="0" smtClean="0"/>
              <a:t>Zona intertropical de convergencia: </a:t>
            </a:r>
            <a:r>
              <a:rPr lang="es-ES" sz="3200" dirty="0" smtClean="0"/>
              <a:t>los alisios chocan en el Ecuador.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b="1" dirty="0" smtClean="0"/>
              <a:t>Vientos polares: </a:t>
            </a:r>
            <a:r>
              <a:rPr lang="es-ES" sz="3200" dirty="0" smtClean="0"/>
              <a:t>soplan desde los polos hasta las calmas subtropicales.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b="1" dirty="0" smtClean="0"/>
              <a:t>Frente polar: </a:t>
            </a:r>
            <a:r>
              <a:rPr lang="es-ES" sz="3200" dirty="0" smtClean="0"/>
              <a:t>zona de convergencia de los vientos polares y los vientos del oeste.</a:t>
            </a:r>
            <a:endParaRPr lang="es-E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vientoma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7999"/>
            <a:ext cx="8208912" cy="566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971600" y="260648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latin typeface="+mj-lt"/>
              </a:rPr>
              <a:t>Dirección de los vientos</a:t>
            </a:r>
            <a:endParaRPr lang="es-E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32656"/>
            <a:ext cx="864096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Vientos Continentales</a:t>
            </a:r>
          </a:p>
          <a:p>
            <a:pPr algn="just"/>
            <a:r>
              <a:rPr lang="es-ES" sz="2800" dirty="0" smtClean="0"/>
              <a:t>Son los que afectan áreas  grandes de un continente por cierto periodo de tiempo.</a:t>
            </a:r>
          </a:p>
          <a:p>
            <a:pPr algn="just"/>
            <a:r>
              <a:rPr lang="es-ES" sz="2800" dirty="0" smtClean="0"/>
              <a:t> </a:t>
            </a:r>
          </a:p>
          <a:p>
            <a:pPr algn="just"/>
            <a:r>
              <a:rPr lang="es-ES" sz="3200" b="1" dirty="0" smtClean="0"/>
              <a:t>Brisas Marinas: </a:t>
            </a:r>
            <a:r>
              <a:rPr lang="es-ES" sz="2800" dirty="0" smtClean="0"/>
              <a:t>ocurre en zonas costeras porque la tierra absorbe y libera energía mas rápido que el agua, por eso es que en el día la tierra es mas caliente que el agua  y por la noche la tierra es mas fría que el agua.</a:t>
            </a:r>
          </a:p>
          <a:p>
            <a:pPr algn="just"/>
            <a:endParaRPr lang="es-ES" sz="2800" dirty="0"/>
          </a:p>
          <a:p>
            <a:pPr algn="just"/>
            <a:r>
              <a:rPr lang="es-ES" sz="3200" b="1" dirty="0" smtClean="0"/>
              <a:t>Los ciclones: </a:t>
            </a:r>
            <a:r>
              <a:rPr lang="es-ES" sz="2800" dirty="0" smtClean="0"/>
              <a:t>son vientos que  soplan en forma circular ascendente en torno a un área caliente de baja presión. Los ciclones giran en sentido opuesto a las manecillas del reloj en el Hemisferio Norte y en el sentido del reloj en el Hemisferio Sur.</a:t>
            </a:r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332656"/>
            <a:ext cx="813690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atin typeface="+mj-lt"/>
              </a:rPr>
              <a:t>La atmosfera : </a:t>
            </a:r>
            <a:r>
              <a:rPr lang="es-ES" sz="3000" dirty="0" smtClean="0"/>
              <a:t>es la envoltura gaseosa que rodea la tierra y se mantiene unida a la tierra por la fuerza de gravedad.</a:t>
            </a:r>
            <a:endParaRPr lang="es-ES" sz="3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03118" y="2118241"/>
            <a:ext cx="8840882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latin typeface="+mj-lt"/>
              </a:rPr>
              <a:t>Funciones:</a:t>
            </a:r>
          </a:p>
          <a:p>
            <a:r>
              <a:rPr lang="es-ES" sz="3000" dirty="0" smtClean="0"/>
              <a:t>1.Regula la temperatura a través de los vientos.</a:t>
            </a:r>
          </a:p>
          <a:p>
            <a:r>
              <a:rPr lang="es-ES" sz="3000" dirty="0" smtClean="0"/>
              <a:t>2.Distribuye la humedad dando origen a las lluvias, </a:t>
            </a:r>
          </a:p>
          <a:p>
            <a:r>
              <a:rPr lang="es-ES" sz="3000" dirty="0" smtClean="0"/>
              <a:t>nevadas, huracanes.</a:t>
            </a:r>
          </a:p>
          <a:p>
            <a:r>
              <a:rPr lang="es-ES" sz="3000" dirty="0" smtClean="0"/>
              <a:t>3.Impulsa las olas, corrientes marinas, embarcaciones.</a:t>
            </a:r>
          </a:p>
          <a:p>
            <a:r>
              <a:rPr lang="es-ES" sz="3000" dirty="0" smtClean="0"/>
              <a:t>4.Provee de aire para los procesos vitales de los seres </a:t>
            </a:r>
          </a:p>
          <a:p>
            <a:r>
              <a:rPr lang="es-ES" sz="3000" dirty="0" smtClean="0"/>
              <a:t>vivos.</a:t>
            </a:r>
          </a:p>
          <a:p>
            <a:r>
              <a:rPr lang="es-ES" sz="3000" dirty="0" smtClean="0"/>
              <a:t>5.Evita que las radiaciones nocivas a la vida lleguen a la </a:t>
            </a:r>
          </a:p>
          <a:p>
            <a:r>
              <a:rPr lang="es-ES" sz="3000" dirty="0" smtClean="0"/>
              <a:t>biosfera.</a:t>
            </a:r>
          </a:p>
          <a:p>
            <a:r>
              <a:rPr lang="es-ES" sz="3000" dirty="0" smtClean="0"/>
              <a:t>6.Es una fuente de energía limpia.</a:t>
            </a:r>
            <a:endParaRPr lang="es-E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548680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="1" dirty="0" smtClean="0"/>
              <a:t>Anticiclones: </a:t>
            </a:r>
            <a:r>
              <a:rPr lang="es-ES" sz="2800" dirty="0" smtClean="0"/>
              <a:t>son vientos que soplan en forma circular descendente en torno a áreas frías de  alta presión , giran en sentido de las manecillas del reloj en el Hemisferio Norte y en sentido opuesto a las manecillas del reloj en el Hemisferio Sur.</a:t>
            </a:r>
            <a:endParaRPr lang="es-E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548680"/>
            <a:ext cx="842493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atin typeface="+mj-lt"/>
              </a:rPr>
              <a:t>Vientos locales</a:t>
            </a:r>
          </a:p>
          <a:p>
            <a:endParaRPr lang="es-ES" dirty="0"/>
          </a:p>
          <a:p>
            <a:r>
              <a:rPr lang="es-ES" sz="3200" dirty="0" smtClean="0"/>
              <a:t>Son vientos influenciados por la topografía del lugar..</a:t>
            </a:r>
          </a:p>
          <a:p>
            <a:endParaRPr lang="es-ES" sz="3200" dirty="0"/>
          </a:p>
          <a:p>
            <a:r>
              <a:rPr lang="es-ES" sz="3200" b="1" dirty="0" smtClean="0"/>
              <a:t>Vientos Divergentes: </a:t>
            </a:r>
            <a:r>
              <a:rPr lang="es-ES" sz="3200" dirty="0" smtClean="0"/>
              <a:t>los vientos corren en dirección paralela a una montaña choca, con ella , suelta humedad y se divide.</a:t>
            </a:r>
          </a:p>
          <a:p>
            <a:endParaRPr lang="es-ES" sz="3200" dirty="0"/>
          </a:p>
          <a:p>
            <a:r>
              <a:rPr lang="es-ES" sz="3200" b="1" dirty="0" smtClean="0"/>
              <a:t>Vientos Convergentes: </a:t>
            </a:r>
            <a:r>
              <a:rPr lang="es-ES" sz="3200" dirty="0" smtClean="0"/>
              <a:t>continuando por ambos lados de la </a:t>
            </a:r>
            <a:r>
              <a:rPr lang="es-ES" sz="3200" dirty="0"/>
              <a:t>m</a:t>
            </a:r>
            <a:r>
              <a:rPr lang="es-ES" sz="3200" dirty="0" smtClean="0"/>
              <a:t>ontaña y al final de estos ya mas secos se vuelven a unir. </a:t>
            </a:r>
          </a:p>
          <a:p>
            <a:endParaRPr lang="es-ES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 flipH="1">
            <a:off x="323528" y="620688"/>
            <a:ext cx="84249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b="1" dirty="0" smtClean="0"/>
              <a:t>Barlovento: </a:t>
            </a:r>
            <a:r>
              <a:rPr lang="es-ES" sz="3600" dirty="0" smtClean="0"/>
              <a:t>cuando los vientos corren perpendicular a una montaña por el lado en donde chocan dejan humedad como lluvia. (llueve mucho).</a:t>
            </a:r>
          </a:p>
          <a:p>
            <a:pPr algn="just"/>
            <a:endParaRPr lang="es-ES" sz="3600" dirty="0"/>
          </a:p>
          <a:p>
            <a:pPr algn="just"/>
            <a:r>
              <a:rPr lang="es-ES" sz="3600" b="1" dirty="0" smtClean="0"/>
              <a:t>Sotavento: </a:t>
            </a:r>
            <a:r>
              <a:rPr lang="es-ES" sz="3600" dirty="0" smtClean="0"/>
              <a:t>los vientos ascienden para bajar por el lado contrario a donde han bajado, con menor humedad por lo cual este lado es mas seco. (llueve menos).</a:t>
            </a:r>
            <a:endParaRPr lang="es-E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260648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latin typeface="+mj-lt"/>
              </a:rPr>
              <a:t>Capas de la Atmosfera</a:t>
            </a:r>
            <a:endParaRPr lang="es-ES" sz="4800" b="1" dirty="0">
              <a:latin typeface="+mj-lt"/>
            </a:endParaRPr>
          </a:p>
        </p:txBody>
      </p:sp>
      <p:pic>
        <p:nvPicPr>
          <p:cNvPr id="5122" name="Picture 2" descr="http://www.efn.uncor.edu/departamentos/divbioeco/anatocom/Biologia/Index_archivos/Ecologia/capasatmosf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1"/>
            <a:ext cx="6336704" cy="5374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67744" y="260648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latin typeface="+mj-lt"/>
              </a:rPr>
              <a:t>Troposfera</a:t>
            </a:r>
            <a:endParaRPr lang="es-ES" sz="5400" b="1" dirty="0">
              <a:latin typeface="+mj-l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23528" y="1441132"/>
            <a:ext cx="842493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000" dirty="0" smtClean="0"/>
              <a:t>-Es la capa mas cercana a la corteza terrestre.</a:t>
            </a:r>
          </a:p>
          <a:p>
            <a:pPr algn="just"/>
            <a:r>
              <a:rPr lang="es-ES" sz="3000" dirty="0" smtClean="0"/>
              <a:t>-La temperatura decrece con la altura hasta llegar a </a:t>
            </a:r>
          </a:p>
          <a:p>
            <a:pPr algn="just"/>
            <a:r>
              <a:rPr lang="es-ES" sz="3000" dirty="0" smtClean="0"/>
              <a:t>-56⁰C.</a:t>
            </a:r>
          </a:p>
          <a:p>
            <a:pPr algn="just"/>
            <a:r>
              <a:rPr lang="es-ES" sz="3000" dirty="0" smtClean="0"/>
              <a:t>-Se producen los fenómenos atmosféricos  como: nubes, precipitaciones pluviales,  tormentas, huracanes.</a:t>
            </a:r>
          </a:p>
          <a:p>
            <a:pPr algn="just"/>
            <a:r>
              <a:rPr lang="es-ES" sz="3000" dirty="0" smtClean="0"/>
              <a:t>-Composición quimica:78% nitrógeno, 21%  Oxigeno y otros gases como neón  , helio, argón, criptón, xenón y radón.</a:t>
            </a:r>
          </a:p>
          <a:p>
            <a:pPr algn="just"/>
            <a:r>
              <a:rPr lang="es-ES" sz="3000" dirty="0" smtClean="0"/>
              <a:t>-Se encuentran otros gases llamados: gases con efecto invernadero (GEI).</a:t>
            </a:r>
          </a:p>
          <a:p>
            <a:pPr algn="just"/>
            <a:endParaRPr lang="es-ES" sz="3000" dirty="0" smtClean="0"/>
          </a:p>
          <a:p>
            <a:pPr algn="just"/>
            <a:endParaRPr lang="es-ES" sz="24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47664" y="332656"/>
            <a:ext cx="6516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/>
              <a:t>Efecto Invernadero</a:t>
            </a:r>
            <a:endParaRPr lang="es-ES" sz="44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467544" y="1196752"/>
            <a:ext cx="64087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Gases de efecto invernadero:</a:t>
            </a:r>
          </a:p>
          <a:p>
            <a:r>
              <a:rPr lang="es-ES" sz="3200" dirty="0" smtClean="0"/>
              <a:t>-Bióxido de carbono.. (CO</a:t>
            </a:r>
            <a:r>
              <a:rPr lang="es-ES" sz="2400" dirty="0" smtClean="0"/>
              <a:t>2</a:t>
            </a:r>
            <a:r>
              <a:rPr lang="es-ES" sz="3200" dirty="0" smtClean="0"/>
              <a:t>)</a:t>
            </a:r>
          </a:p>
          <a:p>
            <a:r>
              <a:rPr lang="es-ES" sz="3200" dirty="0" smtClean="0"/>
              <a:t>-Metano (CH</a:t>
            </a:r>
            <a:r>
              <a:rPr lang="es-ES" sz="2000" dirty="0" smtClean="0"/>
              <a:t>4</a:t>
            </a:r>
            <a:r>
              <a:rPr lang="es-ES" sz="3200" dirty="0" smtClean="0"/>
              <a:t>)</a:t>
            </a:r>
          </a:p>
          <a:p>
            <a:r>
              <a:rPr lang="es-ES" sz="3200" dirty="0" smtClean="0"/>
              <a:t>-Oxido de nitrógeno (NO)</a:t>
            </a:r>
          </a:p>
          <a:p>
            <a:r>
              <a:rPr lang="es-ES" sz="3200" dirty="0" smtClean="0"/>
              <a:t>-Vapor de agua.</a:t>
            </a:r>
          </a:p>
          <a:p>
            <a:r>
              <a:rPr lang="es-ES" sz="3200" dirty="0" smtClean="0"/>
              <a:t>-Clorofluorocarbonos (CFC)</a:t>
            </a:r>
          </a:p>
          <a:p>
            <a:r>
              <a:rPr lang="es-ES" sz="3200" dirty="0" smtClean="0"/>
              <a:t>Estos gases retienen calor y evitan el enfriamiento excesivo de  la tierra en las noches.</a:t>
            </a:r>
            <a:endParaRPr lang="es-E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olombiasostenible.co/wp-content/uploads/2012/08/efecto_invernade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052736"/>
            <a:ext cx="7594646" cy="5328592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547664" y="260648"/>
            <a:ext cx="6516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/>
              <a:t>Efecto Invernadero</a:t>
            </a:r>
            <a:endParaRPr lang="es-E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11760" y="332656"/>
            <a:ext cx="43509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Calentamiento Global</a:t>
            </a:r>
            <a:endParaRPr lang="es-ES" sz="3600" b="1" dirty="0"/>
          </a:p>
        </p:txBody>
      </p:sp>
      <p:sp>
        <p:nvSpPr>
          <p:cNvPr id="3" name="2 Rectángulo"/>
          <p:cNvSpPr/>
          <p:nvPr/>
        </p:nvSpPr>
        <p:spPr>
          <a:xfrm>
            <a:off x="395536" y="1124744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/>
              <a:t>Es un término utilizado para referirse al fenómeno del aumento de la temperatura</a:t>
            </a:r>
            <a:r>
              <a:rPr lang="es-ES" sz="2800" dirty="0"/>
              <a:t> </a:t>
            </a:r>
            <a:r>
              <a:rPr lang="es-ES" sz="2800" dirty="0" smtClean="0"/>
              <a:t>media global, de la atmósfera terrestre y de los océanos.</a:t>
            </a:r>
            <a:endParaRPr lang="es-ES" sz="2800" dirty="0"/>
          </a:p>
        </p:txBody>
      </p:sp>
      <p:pic>
        <p:nvPicPr>
          <p:cNvPr id="19458" name="Picture 2" descr="http://i653.photobucket.com/albums/uu253/luduing/calentamiento-glob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24944"/>
            <a:ext cx="3456384" cy="3456384"/>
          </a:xfrm>
          <a:prstGeom prst="rect">
            <a:avLst/>
          </a:prstGeom>
          <a:noFill/>
        </p:spPr>
      </p:pic>
      <p:pic>
        <p:nvPicPr>
          <p:cNvPr id="19460" name="Picture 4" descr="http://1.bp.blogspot.com/_DmkqW3o3YkA/TNYB-n2ODRI/AAAAAAAAAAY/yTuR_HXyfq4/s1600/calentamien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780928"/>
            <a:ext cx="4608512" cy="3831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55776" y="260648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latin typeface="+mj-lt"/>
              </a:rPr>
              <a:t>Estratosfera</a:t>
            </a:r>
            <a:endParaRPr lang="es-ES" sz="4800" b="1" dirty="0">
              <a:latin typeface="+mj-l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1196752"/>
            <a:ext cx="84604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/>
              <a:t>-En esta capa los rayos ultravioleta tienen alta energía </a:t>
            </a:r>
            <a:r>
              <a:rPr lang="es-ES" sz="2800" dirty="0"/>
              <a:t> </a:t>
            </a:r>
            <a:r>
              <a:rPr lang="es-ES" sz="2800" dirty="0" smtClean="0"/>
              <a:t>los cuales son nocivos.</a:t>
            </a:r>
          </a:p>
          <a:p>
            <a:r>
              <a:rPr lang="es-ES" sz="2800" dirty="0" smtClean="0"/>
              <a:t>-Se forma el ozono (O</a:t>
            </a:r>
            <a:r>
              <a:rPr lang="es-ES" sz="2000" dirty="0" smtClean="0"/>
              <a:t>3</a:t>
            </a:r>
            <a:r>
              <a:rPr lang="es-ES" sz="2800" dirty="0" smtClean="0"/>
              <a:t>), este va creando una capa de aire caliente que aumenta la atura de la troposfera con la altura.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467544" y="3789040"/>
            <a:ext cx="828092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="1" dirty="0" smtClean="0">
                <a:latin typeface="+mj-lt"/>
              </a:rPr>
              <a:t>Capa de </a:t>
            </a:r>
            <a:r>
              <a:rPr lang="es-ES" sz="3200" b="1" dirty="0" smtClean="0"/>
              <a:t>ozono</a:t>
            </a:r>
            <a:r>
              <a:rPr lang="es-ES" sz="4000" b="1" dirty="0" smtClean="0"/>
              <a:t> </a:t>
            </a:r>
            <a:r>
              <a:rPr lang="es-ES" sz="2800" dirty="0" smtClean="0"/>
              <a:t>ha bloqueado los rayos solares más peligrosos para la vida en la tierra: los ultravioletas. Esta capa ha actuado como una sombrilla que protege a la superficie terrestre de la radiación solar.</a:t>
            </a:r>
            <a:endParaRPr lang="es-E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11760" y="260648"/>
            <a:ext cx="424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/>
              <a:t>Mesosfera</a:t>
            </a:r>
            <a:endParaRPr lang="es-ES" sz="44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323528" y="1052736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/>
              <a:t>-La temperatura vuelve a descender en esta capa con la altura.</a:t>
            </a:r>
          </a:p>
          <a:p>
            <a:pPr algn="just"/>
            <a:r>
              <a:rPr lang="es-ES" sz="2800" dirty="0" smtClean="0"/>
              <a:t>-Destruye la mayoría de los meteoritos que penetran la termosfera  protegiendo a la biosfera de desastres.</a:t>
            </a:r>
            <a:endParaRPr lang="es-ES" sz="2800" dirty="0"/>
          </a:p>
        </p:txBody>
      </p:sp>
      <p:pic>
        <p:nvPicPr>
          <p:cNvPr id="25602" name="Picture 2" descr="http://noticias.starmedia.com/imagenes/2013/02/meteorito-rusia-300x2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996952"/>
            <a:ext cx="5332860" cy="35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1140</Words>
  <Application>Microsoft Office PowerPoint</Application>
  <PresentationFormat>Presentación en pantalla (4:3)</PresentationFormat>
  <Paragraphs>96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personal</dc:creator>
  <cp:lastModifiedBy>personal</cp:lastModifiedBy>
  <cp:revision>51</cp:revision>
  <dcterms:created xsi:type="dcterms:W3CDTF">2013-03-07T04:25:10Z</dcterms:created>
  <dcterms:modified xsi:type="dcterms:W3CDTF">2013-03-07T08:05:25Z</dcterms:modified>
</cp:coreProperties>
</file>