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C2ED5-AFB8-4A3A-B34C-97EC92A93B22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24720-4C47-4D32-BE2D-CCA0C4BC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1F85-2683-48EB-89EE-76D10B1927EA}" type="datetimeFigureOut">
              <a:rPr lang="es-ES" smtClean="0"/>
              <a:pPr/>
              <a:t>10/03/2013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C373-E22A-4918-B7DC-33A1F024D8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404665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latin typeface="+mj-lt"/>
              </a:rPr>
              <a:t>BIOSFERA</a:t>
            </a:r>
            <a:endParaRPr lang="es-ES" sz="8000" b="1" dirty="0">
              <a:latin typeface="+mj-lt"/>
            </a:endParaRPr>
          </a:p>
        </p:txBody>
      </p:sp>
      <p:pic>
        <p:nvPicPr>
          <p:cNvPr id="5" name="Picture 2" descr="http://cmapspublic2.ihmc.us/rid=1KM5C9BVQ-1H6JLJ8-1F0D/4%20subsistemas%20de%20la%20Tierra.pn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339753" y="2420888"/>
            <a:ext cx="4781551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5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+mj-lt"/>
              </a:rPr>
              <a:t>3. Biotopo: </a:t>
            </a:r>
            <a:r>
              <a:rPr lang="es-ES" sz="2800" dirty="0" smtClean="0"/>
              <a:t>es el conjunto de componentes abióticos de un ecosistema, que sustenta a la biocenosis.</a:t>
            </a:r>
            <a:endParaRPr lang="es-ES" sz="2800" dirty="0"/>
          </a:p>
        </p:txBody>
      </p:sp>
      <p:pic>
        <p:nvPicPr>
          <p:cNvPr id="3" name="Picture 2" descr="http://img.ecologiahoy.com/2011/02/Biocenosi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1475656" y="1628800"/>
            <a:ext cx="6768752" cy="494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28760" y="260649"/>
            <a:ext cx="486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+mj-lt"/>
              </a:rPr>
              <a:t>Dinámica energética </a:t>
            </a:r>
          </a:p>
          <a:p>
            <a:pPr algn="ctr"/>
            <a:r>
              <a:rPr lang="es-ES" sz="4000" b="1" dirty="0" smtClean="0">
                <a:latin typeface="+mj-lt"/>
              </a:rPr>
              <a:t>de los ecosistemas</a:t>
            </a:r>
            <a:endParaRPr lang="es-ES" sz="4000" b="1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30" y="1628801"/>
            <a:ext cx="8496943" cy="138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Los subsistemas se integran e interactúan para dar lugar a flujos de energía y materia.</a:t>
            </a:r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699792" y="3140968"/>
            <a:ext cx="360040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+mj-lt"/>
              </a:rPr>
              <a:t>E l  sol</a:t>
            </a:r>
            <a:endParaRPr lang="es-ES" sz="4000" dirty="0">
              <a:latin typeface="+mj-lt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067944" y="4293096"/>
            <a:ext cx="792088" cy="86409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907704" y="5301209"/>
            <a:ext cx="540060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200" dirty="0" smtClean="0"/>
              <a:t>Es fuente de energía primaria para la biosfera.</a:t>
            </a:r>
            <a:endParaRPr lang="es-E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51720" y="260649"/>
            <a:ext cx="54006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atin typeface="+mj-lt"/>
              </a:rPr>
              <a:t>Cadena trófica</a:t>
            </a:r>
            <a:endParaRPr lang="es-ES" sz="4000" b="1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/>
              <a:t>D</a:t>
            </a:r>
            <a:r>
              <a:rPr lang="es-ES" sz="3600" dirty="0" smtClean="0"/>
              <a:t>escribe </a:t>
            </a:r>
            <a:r>
              <a:rPr lang="es-ES" sz="3600" dirty="0" smtClean="0"/>
              <a:t>el proceso de transferencia de sustancias nutritivas a través de las diferentes especies de una comunidad </a:t>
            </a:r>
            <a:r>
              <a:rPr lang="es-ES" sz="3600" dirty="0" smtClean="0"/>
              <a:t>biológica.</a:t>
            </a:r>
          </a:p>
        </p:txBody>
      </p:sp>
      <p:pic>
        <p:nvPicPr>
          <p:cNvPr id="2051" name="Picture 3" descr="http://t0.gstatic.com/images?q=tbn:ANd9GcSBda0FKfJ-CKAfJSme1kfEZWdtssMCaiE6nGt9iArqYAskTk1zv-RXEx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532261"/>
            <a:ext cx="7238263" cy="314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iocab.org/Piramide_de_Energ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5396"/>
            <a:ext cx="8451117" cy="633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332656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/>
              <a:t>La transferencia de materia y energía entre los seres vivos  ocurre en una sola dirección y obedece  a las leyes de la termodinámica.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19672" y="1988842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sz="4000" b="1" dirty="0" smtClean="0"/>
              <a:t>Leyes </a:t>
            </a:r>
            <a:r>
              <a:rPr lang="es-ES" sz="4000" b="1" dirty="0" smtClean="0"/>
              <a:t>de la </a:t>
            </a:r>
            <a:r>
              <a:rPr lang="es-ES" sz="4000" b="1" dirty="0" smtClean="0"/>
              <a:t>termodinámica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33569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smtClean="0"/>
              <a:t>1.Primera ley: </a:t>
            </a:r>
            <a:r>
              <a:rPr lang="es-ES" sz="3200" dirty="0" smtClean="0"/>
              <a:t>“Nada se crea, ni se destruye solo se transforma”</a:t>
            </a:r>
          </a:p>
          <a:p>
            <a:pPr algn="just"/>
            <a:r>
              <a:rPr lang="es-ES" sz="3600" b="1" dirty="0" smtClean="0"/>
              <a:t>2.Segunda ley: </a:t>
            </a:r>
            <a:r>
              <a:rPr lang="es-ES" sz="3200" dirty="0" smtClean="0"/>
              <a:t>“A medida que la energía fluye por los ecosistemas, pasa de mayor a menor concentración  y organización.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7" y="404665"/>
            <a:ext cx="759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Calculo de energía que un organismo recibe</a:t>
            </a:r>
            <a:endParaRPr lang="es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12474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De la energía consumida por un organismo solamente el 10% es transferida de un nivel trófico a otro.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467544" y="2204865"/>
            <a:ext cx="223224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Planta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467544" y="3501009"/>
            <a:ext cx="223224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Herbívoro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467544" y="4725144"/>
            <a:ext cx="223224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Carnívoro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467544" y="6021288"/>
            <a:ext cx="223224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Omnívoro</a:t>
            </a:r>
            <a:endParaRPr lang="es-ES" sz="2400" dirty="0"/>
          </a:p>
        </p:txBody>
      </p:sp>
      <p:sp>
        <p:nvSpPr>
          <p:cNvPr id="13" name="12 Flecha abajo"/>
          <p:cNvSpPr/>
          <p:nvPr/>
        </p:nvSpPr>
        <p:spPr>
          <a:xfrm>
            <a:off x="1403648" y="2852937"/>
            <a:ext cx="43204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1403648" y="5373216"/>
            <a:ext cx="43204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1403648" y="4149081"/>
            <a:ext cx="43204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2843808" y="2276872"/>
            <a:ext cx="1152128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2915816" y="3501008"/>
            <a:ext cx="1152128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843808" y="4797152"/>
            <a:ext cx="1152128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2915816" y="6093296"/>
            <a:ext cx="1152128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355976" y="2276873"/>
            <a:ext cx="32403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1,000,000 cal</a:t>
            </a:r>
            <a:endParaRPr lang="es-ES" sz="2000" dirty="0"/>
          </a:p>
        </p:txBody>
      </p:sp>
      <p:sp>
        <p:nvSpPr>
          <p:cNvPr id="21" name="20 Rectángulo"/>
          <p:cNvSpPr/>
          <p:nvPr/>
        </p:nvSpPr>
        <p:spPr>
          <a:xfrm>
            <a:off x="4283968" y="3429000"/>
            <a:ext cx="32403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100,000 cal</a:t>
            </a:r>
            <a:endParaRPr lang="es-ES" sz="2400" dirty="0"/>
          </a:p>
        </p:txBody>
      </p:sp>
      <p:sp>
        <p:nvSpPr>
          <p:cNvPr id="22" name="21 Rectángulo"/>
          <p:cNvSpPr/>
          <p:nvPr/>
        </p:nvSpPr>
        <p:spPr>
          <a:xfrm>
            <a:off x="4211960" y="4725144"/>
            <a:ext cx="32403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10,000 cal</a:t>
            </a:r>
            <a:endParaRPr lang="es-ES" sz="2400" dirty="0"/>
          </a:p>
        </p:txBody>
      </p:sp>
      <p:sp>
        <p:nvSpPr>
          <p:cNvPr id="23" name="22 Rectángulo"/>
          <p:cNvSpPr/>
          <p:nvPr/>
        </p:nvSpPr>
        <p:spPr>
          <a:xfrm>
            <a:off x="4283968" y="6021288"/>
            <a:ext cx="32403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1,000 cal</a:t>
            </a:r>
            <a:endParaRPr lang="es-ES" sz="2400" dirty="0"/>
          </a:p>
        </p:txBody>
      </p:sp>
      <p:sp>
        <p:nvSpPr>
          <p:cNvPr id="24" name="23 Flecha abajo"/>
          <p:cNvSpPr/>
          <p:nvPr/>
        </p:nvSpPr>
        <p:spPr>
          <a:xfrm>
            <a:off x="5724128" y="2924944"/>
            <a:ext cx="423664" cy="4956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>
            <a:off x="5724128" y="4149080"/>
            <a:ext cx="423664" cy="4956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abajo"/>
          <p:cNvSpPr/>
          <p:nvPr/>
        </p:nvSpPr>
        <p:spPr>
          <a:xfrm>
            <a:off x="5724128" y="5445224"/>
            <a:ext cx="423664" cy="4956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iclo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885324" y="2708920"/>
            <a:ext cx="5349541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238125" algn="ctr" eaLnBrk="0" fontAlgn="auto" hangingPunct="0">
              <a:spcAft>
                <a:spcPts val="0"/>
              </a:spcAft>
              <a:defRPr/>
            </a:pPr>
            <a:r>
              <a:rPr lang="es-A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</a:t>
            </a:r>
          </a:p>
          <a:p>
            <a:pPr indent="238125" algn="ctr" eaLnBrk="0" fontAlgn="auto" hangingPunct="0">
              <a:spcAft>
                <a:spcPts val="0"/>
              </a:spcAft>
              <a:defRPr/>
            </a:pPr>
            <a:r>
              <a:rPr lang="es-A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BIOGEOQUIMICOS</a:t>
            </a:r>
            <a:r>
              <a:rPr lang="es-AR" sz="6000" b="1" dirty="0">
                <a:latin typeface="Arial Black" pitchFamily="34" charset="0"/>
                <a:cs typeface="Arial" charset="0"/>
              </a:rPr>
              <a:t> </a:t>
            </a:r>
            <a:endParaRPr lang="es-ES" sz="6000" b="1" dirty="0"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40466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+mj-lt"/>
              </a:rPr>
              <a:t>CICLOS BIOGEOQUIMICOS</a:t>
            </a:r>
            <a:endParaRPr lang="es-ES" sz="4800" b="1" dirty="0"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30" y="1844825"/>
            <a:ext cx="8424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/>
              <a:t>Además de la energía se requiere Elementos químicos como el carbono, nitrógeno, oxigeno, fosforo y azufre que deben de estar presentes porque constituyen el 95% de la materia viva. Otros elementos como el hierro, el cinc y el cobre necesitan cantidades pequeños.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indows2universe.org/earth/climate/images/carboncycle_sm.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0"/>
            <a:ext cx="6857999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1988840"/>
            <a:ext cx="2123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Ciclo</a:t>
            </a:r>
          </a:p>
          <a:p>
            <a:pPr algn="ctr"/>
            <a:r>
              <a:rPr lang="es-ES" sz="4000" b="1" dirty="0" smtClean="0"/>
              <a:t>Del</a:t>
            </a:r>
          </a:p>
          <a:p>
            <a:pPr algn="ctr"/>
            <a:r>
              <a:rPr lang="es-ES" sz="4000" b="1" dirty="0" smtClean="0"/>
              <a:t>Carbono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ndows2universe.org/earth/climate/images/nitrogencycle_sm.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429" y="0"/>
            <a:ext cx="6876571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1988840"/>
            <a:ext cx="2123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Ciclo</a:t>
            </a:r>
          </a:p>
          <a:p>
            <a:pPr algn="ctr"/>
            <a:r>
              <a:rPr lang="es-ES" sz="3600" b="1" dirty="0" smtClean="0"/>
              <a:t>Del</a:t>
            </a:r>
          </a:p>
          <a:p>
            <a:pPr algn="ctr"/>
            <a:r>
              <a:rPr lang="es-ES" sz="3600" b="1" dirty="0" smtClean="0"/>
              <a:t>Nitrógeno</a:t>
            </a:r>
            <a:endParaRPr lang="es-ES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3040" y="1052737"/>
            <a:ext cx="8317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/>
              <a:t>Es el conjunto de todas las zonas del planeta donde hay vida.</a:t>
            </a:r>
          </a:p>
          <a:p>
            <a:pPr algn="just"/>
            <a:endParaRPr lang="es-ES" sz="4000" dirty="0" smtClean="0"/>
          </a:p>
          <a:p>
            <a:pPr algn="just"/>
            <a:r>
              <a:rPr lang="es-ES" sz="4000" dirty="0" smtClean="0"/>
              <a:t>Es el área en donde los tres subsistema de la tierra  se integran e interactúan dando lugar a flujos de materia y energía.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8srt444VOt8/UGTrz7lUmsI/AAAAAAAAAAs/6u9-D3Mp83A/s1600/fosforo1_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72535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259632" y="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Ciclo del Fosforo</a:t>
            </a:r>
            <a:endParaRPr lang="es-E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s.static.z-dn.net/files/dcf/4dac671ab9af4f7c248b09e729b18e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5949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rofesorenlinea.cl/imagenciencias/cicloazufr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764705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/>
              <a:t>Un bioma (del griego «bios», vida, vivo ), es una determinada parte del planeta que comparte el clima, vegetación, plantas, y animales flora y fauna. </a:t>
            </a:r>
          </a:p>
          <a:p>
            <a:pPr algn="just"/>
            <a:endParaRPr lang="es-ES" sz="3600" dirty="0" smtClean="0"/>
          </a:p>
          <a:p>
            <a:pPr algn="just"/>
            <a:r>
              <a:rPr lang="es-ES" sz="3600" dirty="0" smtClean="0"/>
              <a:t>La ubicación geográfica, las características geomorfológicas y climáticas de un territorio determinan el tipo de seres que lo habitan formando asociaciones llamados biomas.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17755" y="260649"/>
            <a:ext cx="89950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Ecosistemas</a:t>
            </a:r>
          </a:p>
          <a:p>
            <a:pPr algn="just"/>
            <a:r>
              <a:rPr lang="es-ES" sz="3000" dirty="0" smtClean="0"/>
              <a:t>Los ecosistemas son la unidad estructural y funcional de </a:t>
            </a:r>
          </a:p>
          <a:p>
            <a:pPr algn="just"/>
            <a:r>
              <a:rPr lang="es-ES" sz="3000" dirty="0" smtClean="0"/>
              <a:t>la biosfera.</a:t>
            </a:r>
          </a:p>
          <a:p>
            <a:pPr algn="ctr"/>
            <a:endParaRPr lang="es-ES" sz="6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endParaRPr lang="es-ES" sz="6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://4.bp.blogspot.com/_7jk0Fmc7eRk/TQLOnsA3nnI/AAAAAAAAEgk/o4uLBeWaWeM/s400/ecosiste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915251" cy="458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6064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Componentes del Ecosistema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b="1" dirty="0" smtClean="0"/>
              <a:t>1.Bioticos:</a:t>
            </a:r>
            <a:r>
              <a:rPr lang="es-ES" sz="3200" dirty="0" smtClean="0"/>
              <a:t> son los seres vivos de un ecosistema.</a:t>
            </a:r>
          </a:p>
          <a:p>
            <a:pPr algn="just"/>
            <a:r>
              <a:rPr lang="es-ES" sz="3200" b="1" dirty="0" smtClean="0"/>
              <a:t>2.Abioticos:</a:t>
            </a:r>
            <a:r>
              <a:rPr lang="es-ES" sz="3200" dirty="0" smtClean="0"/>
              <a:t> es un factor climático, geológico o geográfico inerte presente en el medio ambiente</a:t>
            </a:r>
            <a:r>
              <a:rPr lang="es-ES" sz="3200" dirty="0"/>
              <a:t>.</a:t>
            </a:r>
          </a:p>
        </p:txBody>
      </p:sp>
      <p:pic>
        <p:nvPicPr>
          <p:cNvPr id="2050" name="Picture 2" descr="http://lh4.ggpht.com/_aaKhSsDhq_c/TLYObTDsiBI/AAAAAAAAAms/XLx_V93a1Nk/ecosistema%20-abiotico%5B5%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68" y="3140968"/>
            <a:ext cx="4142265" cy="3096344"/>
          </a:xfrm>
          <a:prstGeom prst="rect">
            <a:avLst/>
          </a:prstGeom>
          <a:noFill/>
        </p:spPr>
      </p:pic>
      <p:pic>
        <p:nvPicPr>
          <p:cNvPr id="2052" name="Picture 4" descr="http://www.paraprin.com//HLIC/c562a2ab308857c4018e57a482ef76f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1"/>
            <a:ext cx="362788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36713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 smtClean="0"/>
              <a:t>Habitad: </a:t>
            </a:r>
            <a:r>
              <a:rPr lang="es-ES" sz="4000" dirty="0" smtClean="0"/>
              <a:t>Es el espacio que reúne las condiciones adecuadas para que la especie pueda residir y reproducirse .</a:t>
            </a:r>
          </a:p>
          <a:p>
            <a:endParaRPr lang="es-ES" sz="4000" dirty="0" smtClean="0"/>
          </a:p>
          <a:p>
            <a:pPr algn="just"/>
            <a:r>
              <a:rPr lang="es-ES" sz="4400" b="1" dirty="0" smtClean="0"/>
              <a:t>Nicho: </a:t>
            </a:r>
            <a:r>
              <a:rPr lang="es-ES" sz="4000" dirty="0" smtClean="0"/>
              <a:t>referimos a la ocupación o a la función que desempeña cierto individuo dentro de una comunidad. </a:t>
            </a:r>
            <a:endParaRPr lang="es-E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1567" y="260648"/>
            <a:ext cx="6883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latin typeface="+mj-lt"/>
              </a:rPr>
              <a:t>Clasificación de los ecosistemas</a:t>
            </a:r>
            <a:endParaRPr lang="es-ES" sz="40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124744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Naturales: </a:t>
            </a:r>
            <a:r>
              <a:rPr lang="es-ES" sz="2800" dirty="0" smtClean="0"/>
              <a:t>son sistemas que no han sido transformados por los humanos.</a:t>
            </a:r>
          </a:p>
          <a:p>
            <a:pPr algn="just"/>
            <a:r>
              <a:rPr lang="es-ES" sz="3200" b="1" dirty="0" smtClean="0"/>
              <a:t>Antropoecosistemas: </a:t>
            </a:r>
            <a:r>
              <a:rPr lang="es-ES" sz="2800" dirty="0" smtClean="0"/>
              <a:t>son sistemas ambientales que han sido modificados por el hombre.</a:t>
            </a:r>
          </a:p>
          <a:p>
            <a:pPr algn="just"/>
            <a:endParaRPr lang="es-ES" sz="2800" b="1" dirty="0" smtClean="0"/>
          </a:p>
          <a:p>
            <a:pPr algn="ctr"/>
            <a:r>
              <a:rPr lang="es-ES" sz="3200" b="1" dirty="0" smtClean="0"/>
              <a:t>Tipos de Antropoecosistemas </a:t>
            </a:r>
          </a:p>
          <a:p>
            <a:pPr algn="just"/>
            <a:endParaRPr lang="es-ES" sz="2800" b="1" dirty="0" smtClean="0"/>
          </a:p>
          <a:p>
            <a:pPr algn="just"/>
            <a:r>
              <a:rPr lang="es-ES" sz="3200" b="1" dirty="0" smtClean="0"/>
              <a:t>Los agroecosistemas</a:t>
            </a:r>
            <a:r>
              <a:rPr lang="es-ES" sz="3200" dirty="0" smtClean="0"/>
              <a:t>: </a:t>
            </a:r>
            <a:r>
              <a:rPr lang="es-ES" sz="2800" dirty="0" smtClean="0"/>
              <a:t>son sistemas de cultivos de plantas y animales domésticos.  </a:t>
            </a:r>
            <a:endParaRPr lang="es-ES" sz="2800" dirty="0"/>
          </a:p>
          <a:p>
            <a:pPr algn="just"/>
            <a:r>
              <a:rPr lang="es-ES" sz="3200" b="1" dirty="0"/>
              <a:t>L</a:t>
            </a:r>
            <a:r>
              <a:rPr lang="es-ES" sz="3200" b="1" dirty="0" smtClean="0"/>
              <a:t>os asentamientos humanos</a:t>
            </a:r>
            <a:r>
              <a:rPr lang="es-ES" sz="2800" b="1" dirty="0" smtClean="0"/>
              <a:t>: </a:t>
            </a:r>
            <a:r>
              <a:rPr lang="es-ES" sz="2800" dirty="0" smtClean="0"/>
              <a:t>son áreas pobladas por humanos en forma permanente pueden ser urbanos, caseríos etc.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3238" y="332656"/>
            <a:ext cx="6735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latin typeface="+mj-lt"/>
              </a:rPr>
              <a:t>Organización de un Ecosistema</a:t>
            </a:r>
            <a:endParaRPr lang="es-ES" sz="4000" b="1" dirty="0"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340768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1.Población:</a:t>
            </a:r>
            <a:r>
              <a:rPr lang="es-ES" sz="3200" dirty="0" smtClean="0"/>
              <a:t> es el conjunto de organismos de una misma especie, que viven en una área geográfica determinada.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0482" name="Picture 2" descr="http://www.elpais.com/recorte/20110411elpepusoc_5/XLCO/Ies/Poblaciones_pinguinos_Antartida_amenazadas_falta_al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1"/>
            <a:ext cx="4104456" cy="3078343"/>
          </a:xfrm>
          <a:prstGeom prst="rect">
            <a:avLst/>
          </a:prstGeom>
          <a:noFill/>
        </p:spPr>
      </p:pic>
      <p:pic>
        <p:nvPicPr>
          <p:cNvPr id="20484" name="Picture 4" descr="http://ecositio.tripod.com/jagu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7"/>
            <a:ext cx="433175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9" y="332657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/>
              <a:t>2.Comunidad: </a:t>
            </a:r>
            <a:r>
              <a:rPr lang="es-ES" sz="2800" dirty="0" smtClean="0"/>
              <a:t>es el conjunto de  todos os seres vivos de diferentes poblaciones que interactúan entre si dentro de un área geográfica dada. También son llamados biocenosis.</a:t>
            </a:r>
            <a:endParaRPr lang="es-ES" sz="2800" dirty="0"/>
          </a:p>
        </p:txBody>
      </p:sp>
      <p:pic>
        <p:nvPicPr>
          <p:cNvPr id="19458" name="Picture 2" descr="http://2.bp.blogspot.com/-bXqJXMyw5Cg/T2f0Uthd89I/AAAAAAAAAAM/BuXrNLU6ObM/s320/bosque2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9"/>
            <a:ext cx="5938147" cy="398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537</Words>
  <Application>Microsoft Office PowerPoint</Application>
  <PresentationFormat>Presentación en pantalla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personal</cp:lastModifiedBy>
  <cp:revision>74</cp:revision>
  <dcterms:created xsi:type="dcterms:W3CDTF">2013-03-10T18:38:25Z</dcterms:created>
  <dcterms:modified xsi:type="dcterms:W3CDTF">2013-03-11T04:19:10Z</dcterms:modified>
</cp:coreProperties>
</file>