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4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8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16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4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5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9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8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7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4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6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8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HN" dirty="0" smtClean="0"/>
              <a:t>Fracciones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HN" dirty="0" smtClean="0"/>
              <a:t>Matemática y su didáctica para el i y ii ciclo</a:t>
            </a:r>
          </a:p>
          <a:p>
            <a:r>
              <a:rPr lang="es-HN" dirty="0" smtClean="0"/>
              <a:t>Carrera de educación básica para i y ii ciclo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64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750" t="37259" r="24834" b="9259"/>
          <a:stretch/>
        </p:blipFill>
        <p:spPr>
          <a:xfrm>
            <a:off x="60960" y="152399"/>
            <a:ext cx="12070080" cy="65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3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250" t="40519" r="22917" b="5556"/>
          <a:stretch/>
        </p:blipFill>
        <p:spPr>
          <a:xfrm>
            <a:off x="234632" y="259079"/>
            <a:ext cx="11719560" cy="636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000" t="38889" r="21667" b="8963"/>
          <a:stretch/>
        </p:blipFill>
        <p:spPr>
          <a:xfrm>
            <a:off x="228600" y="274320"/>
            <a:ext cx="11856720" cy="62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HN" sz="5400" b="1" dirty="0" smtClean="0"/>
              <a:t>SUMA DE FRACCIONES CON IGUAL DENOINADOR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9852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58" t="42508" r="32875" b="4740"/>
          <a:stretch/>
        </p:blipFill>
        <p:spPr>
          <a:xfrm>
            <a:off x="1868838" y="0"/>
            <a:ext cx="8682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58" t="60668" r="29381" b="5292"/>
          <a:stretch/>
        </p:blipFill>
        <p:spPr>
          <a:xfrm>
            <a:off x="0" y="971007"/>
            <a:ext cx="12192000" cy="588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239" t="60262" r="27702" b="5708"/>
          <a:stretch/>
        </p:blipFill>
        <p:spPr>
          <a:xfrm>
            <a:off x="0" y="1292685"/>
            <a:ext cx="12228191" cy="556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49" t="31377" r="26748" b="13840"/>
          <a:stretch/>
        </p:blipFill>
        <p:spPr>
          <a:xfrm>
            <a:off x="60960" y="0"/>
            <a:ext cx="9744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91" t="56301" r="26341" b="4982"/>
          <a:stretch/>
        </p:blipFill>
        <p:spPr>
          <a:xfrm>
            <a:off x="0" y="605688"/>
            <a:ext cx="12192000" cy="625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24" t="48422" r="28564" b="33936"/>
          <a:stretch/>
        </p:blipFill>
        <p:spPr>
          <a:xfrm>
            <a:off x="165462" y="2333898"/>
            <a:ext cx="11838632" cy="28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166" t="22592" r="27750" b="35926"/>
          <a:stretch/>
        </p:blipFill>
        <p:spPr>
          <a:xfrm>
            <a:off x="228600" y="198119"/>
            <a:ext cx="11841480" cy="641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22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86" t="50252" r="29472" b="6433"/>
          <a:stretch/>
        </p:blipFill>
        <p:spPr>
          <a:xfrm>
            <a:off x="34835" y="5304"/>
            <a:ext cx="11599817" cy="685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42" t="58963" r="27974" b="5950"/>
          <a:stretch/>
        </p:blipFill>
        <p:spPr>
          <a:xfrm>
            <a:off x="0" y="1293697"/>
            <a:ext cx="12192000" cy="555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9162" y="1421673"/>
            <a:ext cx="9905998" cy="3124201"/>
          </a:xfrm>
        </p:spPr>
        <p:txBody>
          <a:bodyPr>
            <a:normAutofit/>
          </a:bodyPr>
          <a:lstStyle/>
          <a:p>
            <a:pPr algn="ctr"/>
            <a:r>
              <a:rPr lang="es-HN" sz="4800" b="1" dirty="0" smtClean="0"/>
              <a:t>SUMA DE FRACCIONES CON DISTINTO DENOMINADOR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664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1115422" cy="3329581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sz="4400" dirty="0" smtClean="0"/>
              <a:t>RECOMENDACIONES PARA EL PROCESO DE</a:t>
            </a:r>
            <a:br>
              <a:rPr lang="es-ES" sz="4400" dirty="0" smtClean="0"/>
            </a:br>
            <a:r>
              <a:rPr lang="es-ES" sz="4400" dirty="0" smtClean="0"/>
              <a:t> SUMAR FRACCIONES CON DISTINTO DENOMINADOR </a:t>
            </a:r>
            <a:endParaRPr lang="es-ES" dirty="0"/>
          </a:p>
        </p:txBody>
      </p:sp>
      <p:pic>
        <p:nvPicPr>
          <p:cNvPr id="1026" name="Picture 2" descr="Resultado de imagen para FRACCIONES  SU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50" y="601312"/>
            <a:ext cx="2695575" cy="1371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FRACCIONES  SU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66" y="313929"/>
            <a:ext cx="31718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2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847528" y="188641"/>
            <a:ext cx="8381260" cy="1200945"/>
          </a:xfrm>
        </p:spPr>
        <p:txBody>
          <a:bodyPr/>
          <a:lstStyle/>
          <a:p>
            <a:pPr algn="just"/>
            <a:r>
              <a:rPr lang="es-ES" sz="2800" dirty="0"/>
              <a:t>1. Identificamos EL MÌNIMO COMÙN DENOMINADOR DE LOS DENOMINADORES DE LAS FRACCIONES a </a:t>
            </a:r>
            <a:r>
              <a:rPr lang="es-ES" sz="2800" dirty="0" err="1"/>
              <a:t>SUMAr</a:t>
            </a:r>
            <a:r>
              <a:rPr lang="es-ES" sz="2800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Marcador de contenido"/>
              <p:cNvSpPr>
                <a:spLocks noGrp="1"/>
              </p:cNvSpPr>
              <p:nvPr>
                <p:ph idx="1"/>
              </p:nvPr>
            </p:nvSpPr>
            <p:spPr/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s-E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s-ES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s-ES" sz="32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ES" dirty="0" smtClean="0">
                  <a:latin typeface="Bernard MT Condensed" panose="02050806060905020404" pitchFamily="18" charset="0"/>
                </a:endParaRPr>
              </a:p>
              <a:p>
                <a:pPr marL="45720" indent="0">
                  <a:buNone/>
                </a:pPr>
                <a:endParaRPr lang="es-ES" dirty="0" smtClean="0"/>
              </a:p>
              <a:p>
                <a:pPr marL="45720" indent="0">
                  <a:buNone/>
                </a:pPr>
                <a:r>
                  <a:rPr lang="es-ES" dirty="0" smtClean="0"/>
                  <a:t>Múltiplos de 5: 5,10, </a:t>
                </a:r>
                <a:r>
                  <a:rPr lang="es-ES" dirty="0" smtClean="0">
                    <a:solidFill>
                      <a:srgbClr val="FF0000"/>
                    </a:solidFill>
                  </a:rPr>
                  <a:t>15</a:t>
                </a:r>
                <a:r>
                  <a:rPr lang="es-ES" dirty="0" smtClean="0"/>
                  <a:t>,20,25,30…</a:t>
                </a:r>
              </a:p>
              <a:p>
                <a:pPr marL="45720" indent="0">
                  <a:buNone/>
                </a:pPr>
                <a:r>
                  <a:rPr lang="es-ES" dirty="0" smtClean="0"/>
                  <a:t>Múltiplos de 3:3,6,9,12,</a:t>
                </a:r>
                <a:r>
                  <a:rPr lang="es-ES" dirty="0" smtClean="0">
                    <a:solidFill>
                      <a:srgbClr val="FF0000"/>
                    </a:solidFill>
                  </a:rPr>
                  <a:t>15,</a:t>
                </a:r>
                <a:r>
                  <a:rPr lang="es-ES" dirty="0" smtClean="0"/>
                  <a:t>18,21…</a:t>
                </a:r>
              </a:p>
              <a:p>
                <a:pPr marL="45720" indent="0">
                  <a:buNone/>
                </a:pPr>
                <a:endParaRPr lang="es-ES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s-ES" dirty="0" smtClean="0"/>
                  <a:t>El Mínimo común múltiplo de 3 y 5  es </a:t>
                </a:r>
                <a:r>
                  <a:rPr lang="es-ES" dirty="0" smtClean="0">
                    <a:solidFill>
                      <a:srgbClr val="FF0000"/>
                    </a:solidFill>
                  </a:rPr>
                  <a:t>15</a:t>
                </a:r>
              </a:p>
              <a:p>
                <a:pPr marL="45720" indent="0">
                  <a:buNone/>
                </a:pPr>
                <a:endParaRPr lang="es-E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3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94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631504" y="188641"/>
            <a:ext cx="8654756" cy="1368151"/>
          </a:xfrm>
        </p:spPr>
        <p:txBody>
          <a:bodyPr/>
          <a:lstStyle/>
          <a:p>
            <a:r>
              <a:rPr lang="es-ES" sz="2400" dirty="0"/>
              <a:t>2. Convertimos cada FRACCIÒN a su fracción EQUIVALENTE QUE TENGA EL DENOMINADOR común identificado anteriormente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E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s-E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s-ES" sz="320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s-E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s-ES" dirty="0" smtClean="0"/>
                  <a:t>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s-E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s-E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s-E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es-ES" dirty="0" smtClean="0"/>
              </a:p>
              <a:p>
                <a:endParaRPr lang="es-E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E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s-E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s-ES" sz="3200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s-E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s-ES" dirty="0" smtClean="0"/>
                  <a:t>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s-E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s-E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s-ES" sz="3200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es-ES" dirty="0" smtClean="0"/>
                  <a:t>    </a:t>
                </a:r>
              </a:p>
              <a:p>
                <a:endParaRPr lang="es-ES" dirty="0"/>
              </a:p>
              <a:p>
                <a:pPr marL="45720" indent="0">
                  <a:buNone/>
                </a:pPr>
                <a:endParaRPr lang="es-ES" dirty="0" smtClean="0"/>
              </a:p>
              <a:p>
                <a:pPr marL="4572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s-ES" sz="4400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s-ES" sz="3200" dirty="0">
                    <a:solidFill>
                      <a:srgbClr val="0070C0"/>
                    </a:solidFill>
                  </a:rPr>
                  <a:t>=</a:t>
                </a:r>
                <a:r>
                  <a:rPr lang="es-ES" sz="44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es-ES" sz="4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Llamada ovalada"/>
          <p:cNvSpPr/>
          <p:nvPr/>
        </p:nvSpPr>
        <p:spPr>
          <a:xfrm>
            <a:off x="5303912" y="966651"/>
            <a:ext cx="6095608" cy="2678373"/>
          </a:xfrm>
          <a:prstGeom prst="wedgeEllipseCallout">
            <a:avLst>
              <a:gd name="adj1" fmla="val -76922"/>
              <a:gd name="adj2" fmla="val 10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i="1" dirty="0"/>
              <a:t>En cada fracción se debe multiplicar el denominador por un número que dé como resultado el mínimo común denominador, y también se debe multiplicar cada numerador por ese mismo número </a:t>
            </a:r>
          </a:p>
        </p:txBody>
      </p:sp>
    </p:spTree>
    <p:extLst>
      <p:ext uri="{BB962C8B-B14F-4D97-AF65-F5344CB8AC3E}">
        <p14:creationId xmlns:p14="http://schemas.microsoft.com/office/powerpoint/2010/main" val="23001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/>
              <a:t>3. Se COPIA EL DENOMINADOR COMÙN Y SUMAR LOS NUMERADORES DE LAS FRACCIONES EQUIVALENTES ESTABLECIDAS, pues hemos convertido la suma de fracciones de distinto denominador a igual denominador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216524" y="1408483"/>
                <a:ext cx="8946541" cy="419548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s-ES" sz="4400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s-ES" sz="4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es-ES" sz="4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es-ES" sz="4400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19</m:t>
                        </m:r>
                      </m:num>
                      <m:den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6524" y="1408483"/>
                <a:ext cx="8946541" cy="419548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258" y="2743305"/>
            <a:ext cx="813690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24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¡CUIDADO, TE ADVERTIMOS!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719071"/>
                <a:ext cx="8407893" cy="480627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s-ES" dirty="0" smtClean="0"/>
                  <a:t>NO SUMAR NUMERADORES Y DENOMINADORES ENTRE SÌ, </a:t>
                </a:r>
              </a:p>
              <a:p>
                <a:pPr marL="4572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s-ES" sz="4400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s-ES" sz="3200" dirty="0">
                    <a:solidFill>
                      <a:srgbClr val="0070C0"/>
                    </a:solidFill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s-ES" dirty="0" smtClean="0"/>
              </a:p>
              <a:p>
                <a:pPr marL="45720" indent="0">
                  <a:buNone/>
                </a:pPr>
                <a:endParaRPr lang="es-ES" dirty="0" smtClean="0"/>
              </a:p>
              <a:p>
                <a:r>
                  <a:rPr lang="es-ES" dirty="0" smtClean="0"/>
                  <a:t>CUANDO SE HA CONSEGUIDO TENER EL MISMOS DENOMINADOR  ENTRE AMBAS FRACCIONES, SOLO SE SUMAN LOS NUMERADORES, EL DENOMINADOR SOLO SE COPIA.</a:t>
                </a:r>
              </a:p>
              <a:p>
                <a:pPr marL="4572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es-ES" sz="4400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es-ES" sz="44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  </m:t>
                    </m:r>
                  </m:oMath>
                </a14:m>
                <a:r>
                  <a:rPr lang="es-ES" sz="44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19</m:t>
                        </m:r>
                      </m:num>
                      <m:den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30</m:t>
                        </m:r>
                      </m:den>
                    </m:f>
                  </m:oMath>
                </a14:m>
                <a:r>
                  <a:rPr lang="es-ES" dirty="0" smtClean="0"/>
                  <a:t> </a:t>
                </a:r>
                <a:endParaRPr lang="es-ES" dirty="0"/>
              </a:p>
            </p:txBody>
          </p:sp>
        </mc:Choice>
        <mc:Fallback xmlns=""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719071"/>
                <a:ext cx="8407893" cy="4806273"/>
              </a:xfrm>
              <a:blipFill>
                <a:blip r:embed="rId2"/>
                <a:stretch>
                  <a:fillRect l="-1305" t="-2792" r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Distinto de"/>
          <p:cNvSpPr/>
          <p:nvPr/>
        </p:nvSpPr>
        <p:spPr>
          <a:xfrm>
            <a:off x="6384032" y="2564904"/>
            <a:ext cx="432048" cy="360040"/>
          </a:xfrm>
          <a:prstGeom prst="mathNotEqua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Distinto de"/>
          <p:cNvSpPr/>
          <p:nvPr/>
        </p:nvSpPr>
        <p:spPr>
          <a:xfrm>
            <a:off x="6536432" y="5085184"/>
            <a:ext cx="432048" cy="360040"/>
          </a:xfrm>
          <a:prstGeom prst="mathNotEqua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SIGUE LAS RECOMENTDACIONES Y SUMA: 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s-ES" sz="4400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s-ES" dirty="0" smtClean="0"/>
              </a:p>
              <a:p>
                <a:endParaRPr lang="es-E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s-ES" sz="4400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18</m:t>
                        </m:r>
                      </m:den>
                    </m:f>
                  </m:oMath>
                </a14:m>
                <a:endParaRPr lang="es-ES" dirty="0" smtClean="0"/>
              </a:p>
              <a:p>
                <a:endParaRPr lang="es-E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es-ES" sz="4400" i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s-ES" sz="44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2" name="1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3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916" t="46888" r="29917" b="5705"/>
          <a:stretch/>
        </p:blipFill>
        <p:spPr>
          <a:xfrm>
            <a:off x="1400491" y="152400"/>
            <a:ext cx="9738360" cy="6630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837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500" t="39036" r="27501" b="6149"/>
          <a:stretch/>
        </p:blipFill>
        <p:spPr>
          <a:xfrm>
            <a:off x="1676399" y="60960"/>
            <a:ext cx="9786551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8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251" t="15333" r="29749" b="48519"/>
          <a:stretch/>
        </p:blipFill>
        <p:spPr>
          <a:xfrm>
            <a:off x="178294" y="441960"/>
            <a:ext cx="1187221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667" t="50741" r="30583" b="6593"/>
          <a:stretch/>
        </p:blipFill>
        <p:spPr>
          <a:xfrm>
            <a:off x="777240" y="137160"/>
            <a:ext cx="10942320" cy="660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3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250" t="46593" r="33833" b="6296"/>
          <a:stretch/>
        </p:blipFill>
        <p:spPr>
          <a:xfrm>
            <a:off x="1682432" y="121920"/>
            <a:ext cx="9067800" cy="669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750" t="39852" r="31750" b="42667"/>
          <a:stretch/>
        </p:blipFill>
        <p:spPr>
          <a:xfrm>
            <a:off x="121920" y="533400"/>
            <a:ext cx="11874026" cy="30327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3167" t="69259" r="22166" b="7185"/>
          <a:stretch/>
        </p:blipFill>
        <p:spPr>
          <a:xfrm>
            <a:off x="213360" y="91440"/>
            <a:ext cx="11820872" cy="286512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928360" y="1082040"/>
            <a:ext cx="3977640" cy="1828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4250" t="57853" r="15917" b="9703"/>
          <a:stretch/>
        </p:blipFill>
        <p:spPr>
          <a:xfrm>
            <a:off x="105091" y="3032760"/>
            <a:ext cx="11929141" cy="36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834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144</Words>
  <Application>Microsoft Office PowerPoint</Application>
  <PresentationFormat>Panorámica</PresentationFormat>
  <Paragraphs>35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Bernard MT Condensed</vt:lpstr>
      <vt:lpstr>Calibri</vt:lpstr>
      <vt:lpstr>Calibri Light</vt:lpstr>
      <vt:lpstr>Cambria Math</vt:lpstr>
      <vt:lpstr>Wingdings</vt:lpstr>
      <vt:lpstr>Tema de Office</vt:lpstr>
      <vt:lpstr>Fracciones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RECOMENDACIONES PARA EL PROCESO DE  SUMAR FRACCIONES CON DISTINTO DENOMINADOR </vt:lpstr>
      <vt:lpstr>1. Identificamos EL MÌNIMO COMÙN DENOMINADOR DE LOS DENOMINADORES DE LAS FRACCIONES a SUMAr  </vt:lpstr>
      <vt:lpstr>2. Convertimos cada FRACCIÒN a su fracción EQUIVALENTE QUE TENGA EL DENOMINADOR común identificado anteriormente </vt:lpstr>
      <vt:lpstr>3. Se COPIA EL DENOMINADOR COMÙN Y SUMAR LOS NUMERADORES DE LAS FRACCIONES EQUIVALENTES ESTABLECIDAS, pues hemos convertido la suma de fracciones de distinto denominador a igual denominador </vt:lpstr>
      <vt:lpstr>¡CUIDADO, TE ADVERTIMOS!</vt:lpstr>
      <vt:lpstr>SIGUE LAS RECOMENTDACIONES Y SUMA: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Fracciones</dc:title>
  <dc:creator>FID</dc:creator>
  <cp:lastModifiedBy>FID</cp:lastModifiedBy>
  <cp:revision>10</cp:revision>
  <dcterms:created xsi:type="dcterms:W3CDTF">2019-07-09T03:53:32Z</dcterms:created>
  <dcterms:modified xsi:type="dcterms:W3CDTF">2019-12-02T04:13:26Z</dcterms:modified>
</cp:coreProperties>
</file>